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Department_of_Commerce" TargetMode="External"/><Relationship Id="rId3" Type="http://schemas.openxmlformats.org/officeDocument/2006/relationships/hyperlink" Target="http://en.wikipedia.org/wiki/National_Institute_of_Standards_and_Technolog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d84a29a70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d84a29a70_0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6d84a29a70_0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6d84a29a70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d84a29a70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particularly during online courses. We recommend the following methods for contacting the teaching staff:</a:t>
            </a:r>
            <a:endParaRPr/>
          </a:p>
          <a:p>
            <a:pPr indent="0" lvl="0" marL="0" rtl="0" algn="l">
              <a:spcBef>
                <a:spcPts val="0"/>
              </a:spcBef>
              <a:spcAft>
                <a:spcPts val="0"/>
              </a:spcAft>
              <a:buNone/>
            </a:pPr>
            <a:r>
              <a:rPr lang="sv-SE"/>
              <a:t>Any questions related to the lectures or assignments can be asked in the Canvas discussion forum. This forum will be monitored by the teacher and teaching assistants. You may also e-mail us directly.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directly to Greg Gay (course responsible).</a:t>
            </a:r>
            <a:endParaRPr/>
          </a:p>
          <a:p>
            <a:pPr indent="0" lvl="0" marL="0" rtl="0" algn="l">
              <a:spcBef>
                <a:spcPts val="0"/>
              </a:spcBef>
              <a:spcAft>
                <a:spcPts val="0"/>
              </a:spcAft>
              <a:buNone/>
            </a:pPr>
            <a:r>
              <a:rPr lang="sv-SE"/>
              <a:t>Course feedback can be presented to the student representatives, who will pass it on to the teachers and teaching assistants. If you have any issues that are time-sensitive or private, you may contact us directly. (last two)</a:t>
            </a:r>
            <a:endParaRPr/>
          </a:p>
          <a:p>
            <a:pPr indent="0" lvl="0" marL="0" rtl="0" algn="l">
              <a:spcBef>
                <a:spcPts val="0"/>
              </a:spcBef>
              <a:spcAft>
                <a:spcPts val="0"/>
              </a:spcAft>
              <a:buNone/>
            </a:pPr>
            <a:r>
              <a:rPr lang="sv-SE"/>
              <a:t>We welcome course feedback, and are happy to adjust the course to correct issues affecting a majority of the students.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d84a29a70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d84a29a7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d84a29a70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d84a29a70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6d84a29a70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d84a29a70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d84a29a70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6d84a29a70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d84a29a70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84a29a70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a:p>
            <a:pPr indent="0" lvl="0" marL="0" rtl="0" algn="l">
              <a:spcBef>
                <a:spcPts val="0"/>
              </a:spcBef>
              <a:spcAft>
                <a:spcPts val="0"/>
              </a:spcAft>
              <a:buNone/>
            </a:pPr>
            <a:r>
              <a:rPr lang="sv-SE"/>
              <a:t>Quality will differ quite a bit from the rest of the class - fairly high level, why we care about this, how we assess it, some general tactics for ensuring that this form of quality is met. </a:t>
            </a:r>
            <a:endParaRPr/>
          </a:p>
          <a:p>
            <a:pPr indent="0" lvl="0" marL="0" rtl="0" algn="l">
              <a:spcBef>
                <a:spcPts val="0"/>
              </a:spcBef>
              <a:spcAft>
                <a:spcPts val="0"/>
              </a:spcAft>
              <a:buNone/>
            </a:pPr>
            <a:r>
              <a:rPr lang="sv-SE"/>
              <a:t>Then, we dive into the process of testing, the phases of testing, and specific testing techniques (go over)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ba78a40b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ba78a40b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Several topics have been removed to allow more depth and examples for important topics.</a:t>
            </a:r>
            <a:endParaRPr/>
          </a:p>
          <a:p>
            <a:pPr indent="0" lvl="0" marL="0" rtl="0" algn="l">
              <a:spcBef>
                <a:spcPts val="0"/>
              </a:spcBef>
              <a:spcAft>
                <a:spcPts val="0"/>
              </a:spcAft>
              <a:buNone/>
            </a:pPr>
            <a:r>
              <a:rPr lang="sv-SE"/>
              <a:t>Slides have been revised to present some topics more clearly.</a:t>
            </a:r>
            <a:endParaRPr/>
          </a:p>
          <a:p>
            <a:pPr indent="0" lvl="0" marL="0" rtl="0" algn="l">
              <a:spcBef>
                <a:spcPts val="0"/>
              </a:spcBef>
              <a:spcAft>
                <a:spcPts val="0"/>
              </a:spcAft>
              <a:buNone/>
            </a:pPr>
            <a:r>
              <a:rPr lang="sv-SE"/>
              <a:t>Some changes have been made to the exercise session format and problems to account for online teaching.</a:t>
            </a:r>
            <a:endParaRPr/>
          </a:p>
          <a:p>
            <a:pPr indent="0" lvl="0" marL="0" rtl="0" algn="l">
              <a:spcBef>
                <a:spcPts val="0"/>
              </a:spcBef>
              <a:spcAft>
                <a:spcPts val="0"/>
              </a:spcAft>
              <a:buNone/>
            </a:pPr>
            <a:r>
              <a:rPr lang="sv-SE"/>
              <a:t>Some changes have been made to lecture content to reflect online teaching.</a:t>
            </a:r>
            <a:endParaRPr/>
          </a:p>
          <a:p>
            <a:pPr indent="0" lvl="0" marL="0" rtl="0" algn="l">
              <a:spcBef>
                <a:spcPts val="0"/>
              </a:spcBef>
              <a:spcAft>
                <a:spcPts val="0"/>
              </a:spcAft>
              <a:buNone/>
            </a:pPr>
            <a:r>
              <a:rPr lang="sv-SE"/>
              <a:t>Assignments have been adjusted for clarity and to reflect changes in the topics taught/order of topics.</a:t>
            </a:r>
            <a:endParaRPr/>
          </a:p>
        </p:txBody>
      </p:sp>
      <p:sp>
        <p:nvSpPr>
          <p:cNvPr id="196" name="Google Shape;196;gaba78a40b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d84a29a70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d84a29a70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no mandatory course literature. </a:t>
            </a:r>
            <a:endParaRPr/>
          </a:p>
          <a:p>
            <a:pPr indent="0" lvl="0" marL="0" rtl="0" algn="l">
              <a:spcBef>
                <a:spcPts val="0"/>
              </a:spcBef>
              <a:spcAft>
                <a:spcPts val="0"/>
              </a:spcAft>
              <a:buNone/>
            </a:pPr>
            <a:r>
              <a:rPr lang="sv-SE"/>
              <a:t>The following text book is optional:Mauro Pezze, Michal Young. Software Testing and Analysis: Process, Principles, and Techniques. 2008. John Wiley &amp; Sons, Inc., USA.</a:t>
            </a:r>
            <a:endParaRPr/>
          </a:p>
          <a:p>
            <a:pPr indent="0" lvl="0" marL="0" rtl="0" algn="l">
              <a:spcBef>
                <a:spcPts val="0"/>
              </a:spcBef>
              <a:spcAft>
                <a:spcPts val="0"/>
              </a:spcAft>
              <a:buNone/>
            </a:pPr>
            <a:r>
              <a:rPr lang="sv-SE"/>
              <a:t>Students can request a free copy of the textbook from https://ix.cs.uoregon.edu/~michal/book/free.php (Links to an external site.).</a:t>
            </a:r>
            <a:endParaRPr/>
          </a:p>
          <a:p>
            <a:pPr indent="0" lvl="0" marL="0" rtl="0" algn="l">
              <a:spcBef>
                <a:spcPts val="0"/>
              </a:spcBef>
              <a:spcAft>
                <a:spcPts val="0"/>
              </a:spcAft>
              <a:buNone/>
            </a:pPr>
            <a:r>
              <a:rPr lang="sv-SE"/>
              <a:t>This book was used during the creation of some of the slides, and provides additional background material for many of the course topics. Students are recommended to request their free copy for use when studying the testing material in the course. This book was used during the creation of some of the slides, and provides additional background material for course topics. Students are recommended to request a free copy for use when studying the testing material in the course. As this book is several years old, we make use of theoretical content that is still relevant, while discarding outdated theory and updating specific technologies. </a:t>
            </a:r>
            <a:r>
              <a:rPr lang="sv-SE">
                <a:solidFill>
                  <a:srgbClr val="4F4F4F"/>
                </a:solidFill>
              </a:rPr>
              <a:t> Additional optional readings will be provided for individual topics. On Canvas, there is a schedule page. For each lecture, we will post links to additional reading material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d84a29a70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d84a29a70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 the main language for examples will be Java, and we will be using JUnit - don’t need to know JUnit already</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6d84a29a70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d84a29a70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sv-SE">
                <a:solidFill>
                  <a:schemeClr val="dk1"/>
                </a:solidFill>
              </a:rPr>
              <a:t>Most of the time, we’re in normal class mode. I will stand up here and drone at you, then toss in a joke to keep you awake. This is twice a week - Wednesday 8</a:t>
            </a:r>
            <a:r>
              <a:rPr lang="sv-SE"/>
              <a:t>:15-10, Friday 10:15-12. Attendance in the lecture is highly recommended, but not mandatory. Note that any material covered in lectures can be referred to in the project and exam (i.e., not just material written in the slides).</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Then, because it’s boring to just listen to me talk. For me too. We’ll do </a:t>
            </a:r>
            <a:r>
              <a:rPr lang="sv-SE"/>
              <a:t>weekly exercise sessions</a:t>
            </a:r>
            <a:r>
              <a:rPr lang="sv-SE">
                <a:solidFill>
                  <a:schemeClr val="dk1"/>
                </a:solidFill>
              </a:rPr>
              <a:t>. We’ll work through larger problems</a:t>
            </a:r>
            <a:r>
              <a:rPr lang="sv-SE"/>
              <a:t>, try to put some of the ideas from class into practice</a:t>
            </a:r>
            <a:r>
              <a:rPr lang="sv-SE">
                <a:solidFill>
                  <a:schemeClr val="dk1"/>
                </a:solidFill>
              </a:rPr>
              <a:t>. Get more examples</a:t>
            </a:r>
            <a:r>
              <a:rPr lang="sv-SE"/>
              <a:t> to work through. We will also do small exercises during a lot of the individual class sessions. When we do these, I expect you to give them a try and volunteer answers - I’ll wait here awkwardly until you do. Anyways, Exercise sessions are also a time to get help on homework. I will be there, as will the TAs. I’ll give some introduction at the start and some explanation, then you can work on the exercise and ask questions. We can do breakout rooms with groups or just work through things as a class. This is a combination office hour and bonus explanation/problem session. </a:t>
            </a:r>
            <a:r>
              <a:rPr lang="sv-SE">
                <a:solidFill>
                  <a:srgbClr val="231F20"/>
                </a:solidFill>
                <a:highlight>
                  <a:srgbClr val="FFFFFF"/>
                </a:highlight>
                <a:latin typeface="Arial"/>
                <a:ea typeface="Arial"/>
                <a:cs typeface="Arial"/>
                <a:sym typeface="Arial"/>
              </a:rPr>
              <a:t>Attendance in supervision sessions is, again, highly recommended but not mandatory. </a:t>
            </a:r>
            <a:endParaRPr>
              <a:solidFill>
                <a:schemeClr val="dk1"/>
              </a:solidFill>
            </a:endParaRPr>
          </a:p>
          <a:p>
            <a:pPr indent="-317500" lvl="0" marL="457200" rtl="0" algn="l">
              <a:spcBef>
                <a:spcPts val="0"/>
              </a:spcBef>
              <a:spcAft>
                <a:spcPts val="0"/>
              </a:spcAft>
              <a:buClr>
                <a:schemeClr val="dk1"/>
              </a:buClr>
              <a:buSzPts val="1400"/>
              <a:buChar char="-"/>
            </a:pPr>
            <a:r>
              <a:rPr lang="sv-SE"/>
              <a:t>Then there will be Assignments</a:t>
            </a:r>
            <a:r>
              <a:rPr lang="sv-SE">
                <a:solidFill>
                  <a:schemeClr val="dk1"/>
                </a:solidFill>
              </a:rPr>
              <a:t>. Work in groups </a:t>
            </a:r>
            <a:r>
              <a:rPr lang="sv-SE"/>
              <a:t>of three </a:t>
            </a:r>
            <a:r>
              <a:rPr lang="sv-SE">
                <a:solidFill>
                  <a:schemeClr val="dk1"/>
                </a:solidFill>
              </a:rPr>
              <a:t>on </a:t>
            </a:r>
            <a:r>
              <a:rPr lang="sv-SE"/>
              <a:t>problem sets</a:t>
            </a:r>
            <a:r>
              <a:rPr lang="sv-SE">
                <a:solidFill>
                  <a:schemeClr val="dk1"/>
                </a:solidFill>
              </a:rPr>
              <a:t>. </a:t>
            </a:r>
            <a:r>
              <a:rPr lang="sv-SE"/>
              <a:t>Another step up in complexity from the exercise sessions. Think of this as theory in lectures, to hands-on problems in exercises, to practice in assignments.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d84a29a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 name="Google Shape;82;g6d84a29a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83" name="Google Shape;83;g6d84a29a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ba78a40b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ba78a40b1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They will be streamed live, and recorded. (2). The only exception is when we have industrial speakers, where we may not be able to record due to IP restrictions. We’ll check on that as we get closer to those talks. In any case, attendance is still highly recommended in the live lectures so you can ask questions and get clarification. It will be really helpful both for you and me if you attend live and interact. (3 -4), so during those, we might do microphones and cameras - especially in breakout rooms - but during the main class, there are a lot of people potentially, so let’s use the chat for the sake of simplicity. </a:t>
            </a:r>
            <a:endParaRPr/>
          </a:p>
        </p:txBody>
      </p:sp>
      <p:sp>
        <p:nvSpPr>
          <p:cNvPr id="231" name="Google Shape;231;gaba78a40b1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d84a29a70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d84a29a70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6d84a29a70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d84a29a70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d84a29a70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course is examined by an individual written exam carried out in an examination hall at the end of course and written assignments normally carried out in groups of three students. The assignments part is examined on the basis of solutions to compulsory problems handed in during the course and on the basis of individual contribution to the group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There will be three group written assignments.  Each assignment is equally weighted.  Specific requirements for the assignments will be provided on Canvas.</a:t>
            </a:r>
            <a:r>
              <a:rPr lang="sv-SE">
                <a:solidFill>
                  <a:srgbClr val="231F20"/>
                </a:solidFill>
                <a:highlight>
                  <a:srgbClr val="FFFFFF"/>
                </a:highlight>
                <a:latin typeface="Arial"/>
                <a:ea typeface="Arial"/>
                <a:cs typeface="Arial"/>
                <a:sym typeface="Arial"/>
              </a:rPr>
              <a:t>The final grade for the assignment part of the course (3 credits) will be an average of the grade for each of the three assignments.  If the average grade across the assignments is passing, the students will receive a passing grade for the assignment part of the course.  Failing one of three assignments does not necessarily mean there will be a failing grade for the assignments part of the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7" name="Google Shape;247;g6d84a29a70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d84a29a70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d84a29a70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Students are required to complete written self- and peer-assessment forms during the course which will be part of the assessment of the student's individual contribution to the project.  The instructor may adjust the individual grades of a student depending on this evaluation. </a:t>
            </a:r>
            <a:r>
              <a:rPr lang="sv-SE">
                <a:solidFill>
                  <a:srgbClr val="231F20"/>
                </a:solidFill>
                <a:highlight>
                  <a:srgbClr val="FFFFFF"/>
                </a:highlight>
                <a:latin typeface="Arial"/>
                <a:ea typeface="Arial"/>
                <a:cs typeface="Arial"/>
                <a:sym typeface="Arial"/>
              </a:rPr>
              <a:t>Note that although the grade is given for a group assignment, this grade is then assigned individually to students, and may be adjusted depending on the peer evaluation form.  Thus, not all students in the same group are guaranteed to get the same grade.  Such situations are rare.</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(4)</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If the final average grade of all assignments is a failing grade, </a:t>
            </a:r>
            <a:r>
              <a:rPr b="1" lang="sv-SE">
                <a:solidFill>
                  <a:srgbClr val="231F20"/>
                </a:solidFill>
                <a:highlight>
                  <a:srgbClr val="FFFFFF"/>
                </a:highlight>
                <a:latin typeface="Arial"/>
                <a:ea typeface="Arial"/>
                <a:cs typeface="Arial"/>
                <a:sym typeface="Arial"/>
              </a:rPr>
              <a:t>all</a:t>
            </a:r>
            <a:r>
              <a:rPr lang="sv-SE">
                <a:solidFill>
                  <a:srgbClr val="231F20"/>
                </a:solidFill>
                <a:highlight>
                  <a:srgbClr val="FFFFFF"/>
                </a:highlight>
                <a:latin typeface="Arial"/>
                <a:ea typeface="Arial"/>
                <a:cs typeface="Arial"/>
                <a:sym typeface="Arial"/>
              </a:rPr>
              <a:t> three assignments must redone and resubmitted with a new case.  The redone assignments are handed in again at a date after course completion.  A new case will be provided.  Redone assignments can be done in groups or individually.</a:t>
            </a:r>
            <a:endParaRPr>
              <a:solidFill>
                <a:srgbClr val="231F20"/>
              </a:solidFill>
              <a:highlight>
                <a:srgbClr val="FFFFFF"/>
              </a:highlight>
              <a:latin typeface="Arial"/>
              <a:ea typeface="Arial"/>
              <a:cs typeface="Arial"/>
              <a:sym typeface="Arial"/>
            </a:endParaRPr>
          </a:p>
        </p:txBody>
      </p:sp>
      <p:sp>
        <p:nvSpPr>
          <p:cNvPr id="255" name="Google Shape;255;g6d84a29a70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d84a29a70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d84a29a70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grading scale differs for assignments vs. the exam.  For the assignments, the GU grades Pass (G) and Fail (U) are used, for the exam, we use Pass with Distinction (VG), Pass (G) and Fail (U) for GU students. To be awarded Pass (G) for a full course, the students must pass both the exam part and the assignments part with at least grade (G). To be awarded Pass with Distinction (VG) for a full course, the student must, in addition, receive a VG on the written exam part.  Essentially, your final overall grade is the grade you get on the exam, as long as the assignment part of the course has been passed. </a:t>
            </a:r>
            <a:r>
              <a:rPr lang="sv-SE">
                <a:solidFill>
                  <a:srgbClr val="231F20"/>
                </a:solidFill>
                <a:highlight>
                  <a:srgbClr val="FFFFFF"/>
                </a:highlight>
                <a:latin typeface="Arial"/>
                <a:ea typeface="Arial"/>
                <a:cs typeface="Arial"/>
                <a:sym typeface="Arial"/>
              </a:rPr>
              <a:t>Written assignments and the final exam will be graded on a numeric scale, converted to percentages.  The final percentage grade for the assignments and exams will be converted as follows:</a:t>
            </a:r>
            <a:endParaRPr/>
          </a:p>
        </p:txBody>
      </p:sp>
      <p:sp>
        <p:nvSpPr>
          <p:cNvPr id="263" name="Google Shape;263;g6d84a29a70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6d84a29a70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d84a29a70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project -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We’re not trying to make things arbitrairly hard to justify teamworks, but good engineering is hard - it takes time adn work</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planning/scheduling is essential. most issues come from people starting too late and trying to cram. That doesn’t work here. Especially given the need for teamwork. Working together takes planning.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You can’t slack off - we do use peer evaluations in grading, and if you don’t take part, you won’t get the grade.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Team leader (read)</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ba78a40b1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ba78a40b1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(integrity) 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More information on plagiarism will be provided on the Canvas page. We recommend referring to this material for more information.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ba78a40b1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ba78a40b1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protected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6d84a29a70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d84a29a70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93" name="Google Shape;293;g6d84a29a70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6d84a29a70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d84a29a70_0_4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00" name="Google Shape;300;g6d84a29a70_0_4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6d84a29a7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d84a29a7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Chrome</a:t>
            </a:r>
            <a:r>
              <a:rPr lang="sv-SE">
                <a:solidFill>
                  <a:srgbClr val="222222"/>
                </a:solidFill>
                <a:highlight>
                  <a:srgbClr val="FFFFFF"/>
                </a:highlight>
              </a:rPr>
              <a:t>, of course, is software. Excel or Word  is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Ford is one of the largest software makers in the country. It is incredibly important that we construct good software. We need robust, operational systems, especially given growing demand for features, limited development budgets and strict time constraints.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6d84a29a70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d84a29a70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these)</a:t>
            </a:r>
            <a:endParaRPr/>
          </a:p>
          <a:p>
            <a:pPr indent="0" lvl="0" marL="0" rtl="0" algn="l">
              <a:spcBef>
                <a:spcPts val="0"/>
              </a:spcBef>
              <a:spcAft>
                <a:spcPts val="0"/>
              </a:spcAft>
              <a:buNone/>
            </a:pPr>
            <a:r>
              <a:rPr lang="sv-SE"/>
              <a:t>1 - how do you know there aren’t any we haven’t discovered?</a:t>
            </a:r>
            <a:endParaRPr/>
          </a:p>
          <a:p>
            <a:pPr indent="0" lvl="0" marL="0" rtl="0" algn="l">
              <a:spcBef>
                <a:spcPts val="0"/>
              </a:spcBef>
              <a:spcAft>
                <a:spcPts val="0"/>
              </a:spcAft>
              <a:buNone/>
            </a:pPr>
            <a:r>
              <a:rPr lang="sv-SE"/>
              <a:t>2- How do we know we’re done?</a:t>
            </a:r>
            <a:endParaRPr/>
          </a:p>
          <a:p>
            <a:pPr indent="0" lvl="0" marL="0" rtl="0" algn="l">
              <a:spcBef>
                <a:spcPts val="0"/>
              </a:spcBef>
              <a:spcAft>
                <a:spcPts val="0"/>
              </a:spcAft>
              <a:buNone/>
            </a:pPr>
            <a:r>
              <a:rPr lang="sv-SE"/>
              <a:t>3 - What does that mean? What is quality to you? When is it high?</a:t>
            </a:r>
            <a:endParaRPr/>
          </a:p>
        </p:txBody>
      </p:sp>
      <p:sp>
        <p:nvSpPr>
          <p:cNvPr id="307" name="Google Shape;307;g6d84a29a70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d84a29a70_0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d84a29a70_0_4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all want high-quality software, we all agree that quality is necessary. However, we don’t all agree on what quality means. Ask ten people, and they may describe ten things. Why? (3) </a:t>
            </a:r>
            <a:r>
              <a:rPr lang="sv-SE" sz="1100">
                <a:solidFill>
                  <a:srgbClr val="000000"/>
                </a:solidFill>
                <a:latin typeface="Arial"/>
                <a:ea typeface="Arial"/>
                <a:cs typeface="Arial"/>
                <a:sym typeface="Arial"/>
              </a:rPr>
              <a:t>what a system does is only part of the story and that how the system provides its services often has a huge impact on the perceptions that stakeholders have of it. (rest) </a:t>
            </a:r>
            <a:endParaRPr/>
          </a:p>
          <a:p>
            <a:pPr indent="0" lvl="0" marL="0" rtl="0" algn="l">
              <a:spcBef>
                <a:spcPts val="0"/>
              </a:spcBef>
              <a:spcAft>
                <a:spcPts val="0"/>
              </a:spcAft>
              <a:buNone/>
            </a:pPr>
            <a:r>
              <a:t/>
            </a:r>
            <a:endParaRPr/>
          </a:p>
        </p:txBody>
      </p:sp>
      <p:sp>
        <p:nvSpPr>
          <p:cNvPr id="315" name="Google Shape;315;g6d84a29a70_0_4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6d84a29a70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d84a29a70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 describe desired properties of the system under development.  Developers must prioritize quality attributes and design a system that meets chosen thresholds.</a:t>
            </a:r>
            <a:endParaRPr/>
          </a:p>
          <a:p>
            <a:pPr indent="0" lvl="0" marL="0" rtl="0" algn="l">
              <a:spcBef>
                <a:spcPts val="0"/>
              </a:spcBef>
              <a:spcAft>
                <a:spcPts val="0"/>
              </a:spcAft>
              <a:buNone/>
            </a:pPr>
            <a:r>
              <a:rPr lang="sv-SE"/>
              <a:t>Most relevant for this course: dependability. Ability of the system to consistently offer correct functionality, even under unforeseen or unsafe conditions.</a:t>
            </a:r>
            <a:endParaRPr/>
          </a:p>
        </p:txBody>
      </p:sp>
      <p:sp>
        <p:nvSpPr>
          <p:cNvPr id="323" name="Google Shape;323;g6d84a29a70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6d84a29a70_0_4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d84a29a70_0_4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other ways we assess quality</a:t>
            </a:r>
            <a:endParaRPr/>
          </a:p>
          <a:p>
            <a:pPr indent="0" lvl="0" marL="0" rtl="0" algn="l">
              <a:spcBef>
                <a:spcPts val="0"/>
              </a:spcBef>
              <a:spcAft>
                <a:spcPts val="0"/>
              </a:spcAft>
              <a:buNone/>
            </a:pPr>
            <a:r>
              <a:rPr lang="sv-SE"/>
              <a:t>- (2) How components are structured and communicate influences performance. One of your biggest bottlenecks is often in communication between subsystems, especially over a network. So, performance can often be improved by localizing critical operations into fewer, but larger, components. Install more of your system locally, rather than on a remote server, so that computation doesn’t depend on network latency. Consider how to execute components of the system in parallel, for more efficiency.</a:t>
            </a:r>
            <a:endParaRPr/>
          </a:p>
          <a:p>
            <a:pPr indent="0" lvl="0" marL="0" rtl="0" algn="l">
              <a:spcBef>
                <a:spcPts val="0"/>
              </a:spcBef>
              <a:spcAft>
                <a:spcPts val="0"/>
              </a:spcAft>
              <a:buNone/>
            </a:pPr>
            <a:r>
              <a:rPr lang="sv-SE"/>
              <a:t>- (4) If security is a concern, you might want to layer the architecture, with the critical components protected in innermost layers , with a high level of security validation applied to the higher layers. Architect the system to trap attackers with multiple layers of gates between them and critical assets.</a:t>
            </a:r>
            <a:endParaRPr/>
          </a:p>
          <a:p>
            <a:pPr indent="0" lvl="0" marL="0" rtl="0" algn="l">
              <a:spcBef>
                <a:spcPts val="0"/>
              </a:spcBef>
              <a:spcAft>
                <a:spcPts val="0"/>
              </a:spcAft>
              <a:buNone/>
            </a:pPr>
            <a:r>
              <a:rPr lang="sv-SE"/>
              <a:t>- (5)</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d84a29a70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d84a29a70_0_4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If availability is a critical requirement, the architecture should be designed with redundancy in mind - always make it possible to replace components in case of trouble and update components without stopping the system. This is called a “fault-tolerant” system. You’ll see terms like triple reudndancy, where things like spacecraft systems will have three copies of software or hardware running at once, and makre sure they agree, or ensure that there is always a backup if something goes wrong.</a:t>
            </a:r>
            <a:endParaRPr/>
          </a:p>
          <a:p>
            <a:pPr indent="0" lvl="0" marL="0" rtl="0" algn="l">
              <a:spcBef>
                <a:spcPts val="0"/>
              </a:spcBef>
              <a:spcAft>
                <a:spcPts val="0"/>
              </a:spcAft>
              <a:buNone/>
            </a:pPr>
            <a:r>
              <a:rPr lang="sv-SE"/>
              <a:t>- (4) If you want a high degree of maintainability, you need a larger number of small, self-contained components. That’s the idea of high cohesion and low coupling. Keep related functions together, and as independent as possible - separate data from consumers, avoid shared data structures - then you can more easily fix bugs and add features to these little independent subsystems.</a:t>
            </a:r>
            <a:endParaRPr/>
          </a:p>
          <a:p>
            <a:pPr indent="0" lvl="0" marL="0" rtl="0" algn="l">
              <a:spcBef>
                <a:spcPts val="0"/>
              </a:spcBef>
              <a:spcAft>
                <a:spcPts val="0"/>
              </a:spcAft>
              <a:buNone/>
            </a:pPr>
            <a:r>
              <a:rPr lang="sv-SE"/>
              <a:t>- (6) a well-designed system  is able to amplify a failure - ensuring that you notice problems, rather than getting subtlely wrong answers or missing issues until it is too late. For instance, the system design can determine what information is visible for inspection when testing, and a system could be designed to surface information to a special testing interface designed to provide data that would not otherwise be visible to the world.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6d84a29a70_0_4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d84a29a70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This is not useful in isolation, but is defined by context - by identifying with whom, what, and under what circumstances the system is supposed to communicate and work with .The idea here, however, is that the architecture is designed to provide the right data and functionality to external sources in a controlled manner.</a:t>
            </a:r>
            <a:endParaRPr/>
          </a:p>
          <a:p>
            <a:pPr indent="0" lvl="0" marL="0" rtl="0" algn="l">
              <a:spcBef>
                <a:spcPts val="0"/>
              </a:spcBef>
              <a:spcAft>
                <a:spcPts val="0"/>
              </a:spcAft>
              <a:buNone/>
            </a:pPr>
            <a:r>
              <a:rPr lang="sv-SE"/>
              <a:t>(4-5) Naturally, this most centrally relates to user interfaces, but impacts the entire architecture and how users work with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d84a29a70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d84a29a70_0_5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6d84a29a70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6d84a29a70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d84a29a70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unfortuantely, emphasizing one of these qualities tends to lessen another quality. They conflict with each other. It is hard to achieve multiple qualities at once.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Using a small number of complex subsystems components improves performance because there are fewer bottlenecks, but hurts maintainability, as it’s harder to add features or make changes to complex subsystems.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(read) - you need to protect all of that data equally, and that’s infinitely harder than protecting data in one place.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Localizing safety-critcical features to one module on a local machine introduces more communication between subsystems, possibly in remote locations, degrading performance, but does improve safety</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a:t>(last point), we’ll talk more about that over the next three classes</a:t>
            </a:r>
            <a:endParaRPr/>
          </a:p>
        </p:txBody>
      </p:sp>
      <p:sp>
        <p:nvSpPr>
          <p:cNvPr id="360" name="Google Shape;360;g6d84a29a70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6d84a29a70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d84a29a70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back to t</a:t>
            </a:r>
            <a:r>
              <a:rPr lang="sv-SE"/>
              <a:t>he question… </a:t>
            </a:r>
            <a:r>
              <a:rPr lang="sv-SE">
                <a:solidFill>
                  <a:schemeClr val="dk1"/>
                </a:solidFill>
              </a:rPr>
              <a:t>the </a:t>
            </a:r>
            <a:r>
              <a:rPr lang="sv-SE"/>
              <a:t>first crack we’ll take at an</a:t>
            </a:r>
            <a:r>
              <a:rPr lang="sv-SE">
                <a:solidFill>
                  <a:schemeClr val="dk1"/>
                </a:solidFill>
              </a:rPr>
              <a:t> answer - and you’ll see pretty soon why this is so complicated - is that (read).</a:t>
            </a:r>
            <a:endParaRPr>
              <a:solidFill>
                <a:schemeClr val="dk1"/>
              </a:solidFill>
            </a:endParaRPr>
          </a:p>
          <a:p>
            <a:pPr indent="0" lvl="0" marL="0" rtl="0" algn="l">
              <a:spcBef>
                <a:spcPts val="0"/>
              </a:spcBef>
              <a:spcAft>
                <a:spcPts val="0"/>
              </a:spcAft>
              <a:buNone/>
            </a:pPr>
            <a:r>
              <a:rPr lang="sv-SE">
                <a:solidFill>
                  <a:schemeClr val="dk1"/>
                </a:solidFill>
              </a:rPr>
              <a:t>This is usually measured along four dimensions (</a:t>
            </a:r>
            <a:r>
              <a:rPr lang="sv-SE"/>
              <a:t>2</a:t>
            </a:r>
            <a:r>
              <a:rPr lang="sv-SE">
                <a:solidFill>
                  <a:schemeClr val="dk1"/>
                </a:solidFill>
              </a:rPr>
              <a:t>).</a:t>
            </a:r>
            <a:endParaRPr>
              <a:solidFill>
                <a:schemeClr val="dk1"/>
              </a:solidFill>
            </a:endParaRPr>
          </a:p>
          <a:p>
            <a:pPr indent="0" lvl="0" marL="0" rtl="0" algn="l">
              <a:spcBef>
                <a:spcPts val="0"/>
              </a:spcBef>
              <a:spcAft>
                <a:spcPts val="0"/>
              </a:spcAft>
              <a:buNone/>
            </a:pPr>
            <a:r>
              <a:rPr lang="sv-SE"/>
              <a:t>The primary process of making software dependable (and providing evidence of dependability) is Verification and Validation.</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6d84a29a70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d84a29a70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Verification and validation are two essential activities (read)</a:t>
            </a:r>
            <a:endParaRPr>
              <a:solidFill>
                <a:schemeClr val="dk1"/>
              </a:solidFill>
            </a:endParaRPr>
          </a:p>
          <a:p>
            <a:pPr indent="0" lvl="0" marL="0" rtl="0" algn="just">
              <a:lnSpc>
                <a:spcPct val="115000"/>
              </a:lnSpc>
              <a:spcBef>
                <a:spcPts val="0"/>
              </a:spcBef>
              <a:spcAft>
                <a:spcPts val="0"/>
              </a:spcAft>
              <a:buNone/>
            </a:pPr>
            <a:r>
              <a:rPr lang="sv-SE">
                <a:solidFill>
                  <a:schemeClr val="dk1"/>
                </a:solidFill>
              </a:rPr>
              <a:t>These sound similar, but they’re a little different.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6d84a29a70_0_23: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d84a29a70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sv-SE">
                <a:solidFill>
                  <a:schemeClr val="dk1"/>
                </a:solidFill>
              </a:rPr>
              <a:t>If you screw up during design, development, or testing - if you release bad software...</a:t>
            </a:r>
            <a:endParaRPr>
              <a:solidFill>
                <a:schemeClr val="dk1"/>
              </a:solidFill>
            </a:endParaRPr>
          </a:p>
          <a:p>
            <a:pPr indent="0" lvl="0" marL="0" rtl="0" algn="l">
              <a:spcBef>
                <a:spcPts val="0"/>
              </a:spcBef>
              <a:spcAft>
                <a:spcPts val="0"/>
              </a:spcAft>
              <a:buNone/>
            </a:pPr>
            <a:r>
              <a:rPr lang="sv-SE" sz="1000">
                <a:solidFill>
                  <a:schemeClr val="dk1"/>
                </a:solidFill>
                <a:highlight>
                  <a:srgbClr val="FFFFFF"/>
                </a:highlight>
              </a:rPr>
              <a:t>software bugs hurt your bottom line. They are expensive to fix, and only become more expensive the longer they remain active. The cost of fixing bugs, handling tech support, distributing the patched software, and addressing potential legal issues is not insignificant. </a:t>
            </a:r>
            <a:endParaRPr sz="1000">
              <a:solidFill>
                <a:schemeClr val="dk1"/>
              </a:solidFill>
              <a:highlight>
                <a:srgbClr val="FFFFFF"/>
              </a:highlight>
            </a:endParaRPr>
          </a:p>
          <a:p>
            <a:pPr indent="0" lvl="0" marL="0" rtl="0" algn="l">
              <a:spcBef>
                <a:spcPts val="0"/>
              </a:spcBef>
              <a:spcAft>
                <a:spcPts val="0"/>
              </a:spcAft>
              <a:buNone/>
            </a:pPr>
            <a:r>
              <a:rPr lang="sv-SE" sz="1000">
                <a:solidFill>
                  <a:schemeClr val="dk1"/>
                </a:solidFill>
                <a:highlight>
                  <a:srgbClr val="FFFFFF"/>
                </a:highlight>
              </a:rPr>
              <a:t>In 2002, a study commissioned by the US </a:t>
            </a:r>
            <a:r>
              <a:rPr lang="sv-SE" sz="1000">
                <a:solidFill>
                  <a:srgbClr val="0B0080"/>
                </a:solidFill>
                <a:highlight>
                  <a:srgbClr val="FFFFFF"/>
                </a:highlight>
                <a:uFill>
                  <a:noFill/>
                </a:uFill>
                <a:hlinkClick r:id="rId2">
                  <a:extLst>
                    <a:ext uri="{A12FA001-AC4F-418D-AE19-62706E023703}">
                      <ahyp:hlinkClr val="tx"/>
                    </a:ext>
                  </a:extLst>
                </a:hlinkClick>
              </a:rPr>
              <a:t>Department of Commerce</a:t>
            </a:r>
            <a:r>
              <a:rPr lang="sv-SE" sz="1000">
                <a:solidFill>
                  <a:schemeClr val="dk1"/>
                </a:solidFill>
                <a:highlight>
                  <a:srgbClr val="FFFFFF"/>
                </a:highlight>
              </a:rPr>
              <a:t>' </a:t>
            </a:r>
            <a:r>
              <a:rPr lang="sv-SE" sz="1000">
                <a:solidFill>
                  <a:srgbClr val="0B0080"/>
                </a:solidFill>
                <a:highlight>
                  <a:srgbClr val="FFFFFF"/>
                </a:highlight>
                <a:uFill>
                  <a:noFill/>
                </a:uFill>
                <a:hlinkClick r:id="rId3">
                  <a:extLst>
                    <a:ext uri="{A12FA001-AC4F-418D-AE19-62706E023703}">
                      <ahyp:hlinkClr val="tx"/>
                    </a:ext>
                  </a:extLst>
                </a:hlinkClick>
              </a:rPr>
              <a:t>National Institute of Standards and Technology</a:t>
            </a:r>
            <a:r>
              <a:rPr lang="sv-SE" sz="1000">
                <a:solidFill>
                  <a:schemeClr val="dk1"/>
                </a:solidFill>
                <a:highlight>
                  <a:srgbClr val="FFFFFF"/>
                </a:highlight>
              </a:rPr>
              <a:t> concluded that "software bugs, or errors, are so prevalent and so detrimental that they cost the US economy an estimated $59 billion annually, or about 0.6 percent of the gross domestic product"</a:t>
            </a:r>
            <a:endParaRPr sz="1000">
              <a:solidFill>
                <a:schemeClr val="dk1"/>
              </a:solidFill>
              <a:highlight>
                <a:srgbClr val="FFFFFF"/>
              </a:highlight>
            </a:endParaRPr>
          </a:p>
          <a:p>
            <a:pPr indent="0" lvl="0" marL="0" rtl="0" algn="l">
              <a:spcBef>
                <a:spcPts val="0"/>
              </a:spcBef>
              <a:spcAft>
                <a:spcPts val="0"/>
              </a:spcAft>
              <a:buNone/>
            </a:pPr>
            <a:r>
              <a:rPr lang="sv-SE" sz="1000">
                <a:solidFill>
                  <a:schemeClr val="dk1"/>
                </a:solidFill>
                <a:highlight>
                  <a:srgbClr val="FFFFFF"/>
                </a:highlight>
              </a:rPr>
              <a:t>The report estimated that minor improvements in software testing would relieve 1/3rd of that cost.</a:t>
            </a:r>
            <a:endParaRPr sz="1000">
              <a:solidFill>
                <a:schemeClr val="dk1"/>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6d84a29a70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d84a29a70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Barry Boehm - the guy who invented the term and what we think of as the practice of “software engineering” today - came up with the most succinct definitions of each.  (read)</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6d84a29a70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d84a29a70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asks if (</a:t>
            </a:r>
            <a:r>
              <a:rPr lang="sv-SE"/>
              <a:t>1). In other words, according to our expectations, does it function correctly? </a:t>
            </a:r>
            <a:r>
              <a:rPr lang="sv-SE">
                <a:solidFill>
                  <a:schemeClr val="dk1"/>
                </a:solidFill>
              </a:rPr>
              <a:t>Usually, at the beginning of a project, we lay out a set of requirement specifications. We state the set of properties that define how the software’s functionality will work. What defines correct behavior? What equations are used? What properties must not be violated? Then, once we build the code, we want to go back and see if the code meets these properties. If it doesn’t, then the code is wrong - whether it crashes or not, it doesn’t do what it was supposed to do. So, verification is how we argue that the software meets its specification.</a:t>
            </a:r>
            <a:r>
              <a:rPr lang="sv-SE"/>
              <a:t> </a:t>
            </a:r>
            <a:r>
              <a:rPr lang="sv-SE">
                <a:solidFill>
                  <a:schemeClr val="dk1"/>
                </a:solidFill>
              </a:rPr>
              <a:t>It is an empirical activity - an experiment we can conduct.</a:t>
            </a:r>
            <a:r>
              <a:rPr lang="sv-SE"/>
              <a:t> We can perform trials, evaluate the software, and provide evidence for verification.</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ba78a40b1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ba78a40b1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That said (2)</a:t>
            </a:r>
            <a:r>
              <a:rPr lang="sv-SE"/>
              <a:t> </a:t>
            </a:r>
            <a:r>
              <a:rPr lang="sv-SE">
                <a:solidFill>
                  <a:schemeClr val="dk1"/>
                </a:solidFill>
              </a:rPr>
              <a:t>verification is a check of consistency between </a:t>
            </a:r>
            <a:r>
              <a:rPr lang="sv-SE"/>
              <a:t>a description and its realization</a:t>
            </a:r>
            <a:r>
              <a:rPr lang="sv-SE">
                <a:solidFill>
                  <a:schemeClr val="dk1"/>
                </a:solidFill>
              </a:rPr>
              <a:t>. </a:t>
            </a:r>
            <a:r>
              <a:rPr lang="sv-SE"/>
              <a:t>(3). The code is a realization of the requirements, and we check that the code does what the requirements promised. However, veriication is an actibity we perform constantly throughout the development process, and can be between any realization or implementation and its specification. We also perform verification to make sure that (last four). Mostly, however, when we talk about this, we are talking about performing trials to see if the software we built does what the requirments promised it would do.</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ba78a40b1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ba78a40b1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Testing is the central activity of verification, and our primary means of determining whether software works correctly and obeys all co</a:t>
            </a:r>
            <a:r>
              <a:rPr lang="sv-SE"/>
              <a:t>nstraints we set on it</a:t>
            </a:r>
            <a:r>
              <a:rPr lang="sv-SE">
                <a:solidFill>
                  <a:schemeClr val="dk1"/>
                </a:solidFill>
              </a:rPr>
              <a:t>. Software testing is fundamentally a</a:t>
            </a:r>
            <a:r>
              <a:rPr lang="sv-SE"/>
              <a:t>n invetigation </a:t>
            </a:r>
            <a:r>
              <a:rPr lang="sv-SE">
                <a:solidFill>
                  <a:schemeClr val="dk1"/>
                </a:solidFill>
              </a:rPr>
              <a:t>conducted to assess the quality of the system being developed - the search for deviations from an expected set of behaviors.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(2</a:t>
            </a:r>
            <a:r>
              <a:rPr lang="sv-SE"/>
              <a:t>) We create a series of (</a:t>
            </a:r>
            <a:r>
              <a:rPr lang="sv-SE">
                <a:solidFill>
                  <a:schemeClr val="dk1"/>
                </a:solidFill>
              </a:rPr>
              <a:t>3) we pass input to </a:t>
            </a:r>
            <a:r>
              <a:rPr lang="sv-SE"/>
              <a:t>an API</a:t>
            </a:r>
            <a:r>
              <a:rPr lang="sv-SE">
                <a:solidFill>
                  <a:schemeClr val="dk1"/>
                </a:solidFill>
              </a:rPr>
              <a:t>, or create environmental conditions that the system must react to. We poke it and see what it does</a:t>
            </a:r>
            <a:endParaRPr>
              <a:solidFill>
                <a:schemeClr val="dk1"/>
              </a:solidFill>
            </a:endParaRPr>
          </a:p>
          <a:p>
            <a:pPr indent="0" lvl="0" marL="0" rtl="0" algn="l">
              <a:spcBef>
                <a:spcPts val="0"/>
              </a:spcBef>
              <a:spcAft>
                <a:spcPts val="0"/>
              </a:spcAft>
              <a:buClr>
                <a:schemeClr val="dk1"/>
              </a:buClr>
              <a:buSzPts val="1100"/>
              <a:buFont typeface="Arial"/>
              <a:buNone/>
            </a:pPr>
            <a:r>
              <a:rPr lang="sv-SE"/>
              <a:t>We record observations, noting how the system reacted to the stimuli.</a:t>
            </a:r>
            <a:r>
              <a:rPr lang="sv-SE">
                <a:solidFill>
                  <a:schemeClr val="dk1"/>
                </a:solidFill>
              </a:rPr>
              <a:t> We mark down the output, actions taken, internal state, power consumption values, anything that we can use to analyze the system behavior, then we use that to</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(read 5) </a:t>
            </a:r>
            <a:r>
              <a:rPr lang="sv-SE">
                <a:solidFill>
                  <a:srgbClr val="4F4F4F"/>
                </a:solidFill>
              </a:rPr>
              <a:t>So, during testing, we take the system that we’re developing - the system under test - and we run test cases. We instrument the system - that is, we prepare it in such a way that we can monitor its behavior when it processes input.We record information such as the values of output and class variables, timestamps of when the system issues output or took actions, and a lot more - battery levels in mobile applications, timestamps and speed measurements, anything you can use to check the results. You compare your obervations against pre-recorded observations - what we call an oracle - and we then issue a verdict. Pass if everything matched, fail if it did not.</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d84a29a70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d84a29a70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Validation asks a broader question - (read 1-2), their real requirements.</a:t>
            </a:r>
            <a:endParaRPr>
              <a:solidFill>
                <a:schemeClr val="dk1"/>
              </a:solidFill>
            </a:endParaRPr>
          </a:p>
          <a:p>
            <a:pPr indent="0" lvl="0" marL="0" rtl="0" algn="l">
              <a:spcBef>
                <a:spcPts val="0"/>
              </a:spcBef>
              <a:spcAft>
                <a:spcPts val="0"/>
              </a:spcAft>
              <a:buNone/>
            </a:pPr>
            <a:r>
              <a:rPr lang="sv-SE">
                <a:solidFill>
                  <a:schemeClr val="dk1"/>
                </a:solidFill>
              </a:rPr>
              <a:t>(</a:t>
            </a:r>
            <a:r>
              <a:rPr lang="sv-SE"/>
              <a:t>3</a:t>
            </a:r>
            <a:r>
              <a:rPr lang="sv-SE">
                <a:solidFill>
                  <a:schemeClr val="dk1"/>
                </a:solidFill>
              </a:rPr>
              <a:t>). A specification is one view of how to solve a problem. The trouble is that solution might not actually achieve the goals that the users want fulfilled. (read 4-5) The software works, under the conditions we set. We can argue that with no problem. That said, it doesn’t do what the users actually want, so we didn’t build the right software.</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d84a29a70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d84a29a70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1-4) talk about people</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 point of both verification and validation is ensuring that the software we’re building works. If it doesn’t, we’ve wasted our time, we’re trying to sell a product no one wants or can use.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Ultimately, the point of both is to answer the big, nebulous question of whether the software is correct and ready for release, but at two different scopes. </a:t>
            </a:r>
            <a:endParaRPr>
              <a:solidFill>
                <a:schemeClr val="dk1"/>
              </a:solidFill>
            </a:endParaRPr>
          </a:p>
          <a:p>
            <a:pPr indent="0" lvl="0" marL="0" rtl="0" algn="l">
              <a:spcBef>
                <a:spcPts val="0"/>
              </a:spcBef>
              <a:spcAft>
                <a:spcPts val="0"/>
              </a:spcAft>
              <a:buNone/>
            </a:pPr>
            <a:r>
              <a:rPr lang="sv-SE"/>
              <a:t>Validation shows that software is useful. Verification shows that it is dependable. Both are needed to be ready for release.</a:t>
            </a:r>
            <a:endParaRPr>
              <a:solidFill>
                <a:schemeClr val="dk1"/>
              </a:solidFill>
            </a:endParaRPr>
          </a:p>
          <a:p>
            <a:pPr indent="0" lvl="0" marL="0" rtl="0" algn="l">
              <a:spcBef>
                <a:spcPts val="0"/>
              </a:spcBef>
              <a:spcAft>
                <a:spcPts val="0"/>
              </a:spcAft>
              <a:buNone/>
            </a:pPr>
            <a:br>
              <a:rPr lang="sv-SE">
                <a:solidFill>
                  <a:schemeClr val="dk1"/>
                </a:solidFill>
              </a:rPr>
            </a:b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d84a29a70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d84a29a70_0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Both are extremely important, and they are closely linked. (</a:t>
            </a:r>
            <a:r>
              <a:rPr lang="sv-SE"/>
              <a:t>2</a:t>
            </a:r>
            <a:r>
              <a:rPr lang="sv-SE">
                <a:solidFill>
                  <a:schemeClr val="dk1"/>
                </a:solidFill>
              </a:rPr>
              <a:t>). You could have had a misunderstanding, the customer might not have told you everything</a:t>
            </a:r>
            <a:endParaRPr>
              <a:solidFill>
                <a:schemeClr val="dk1"/>
              </a:solidFill>
            </a:endParaRPr>
          </a:p>
          <a:p>
            <a:pPr indent="0" lvl="0" marL="0" rtl="0" algn="l">
              <a:spcBef>
                <a:spcPts val="0"/>
              </a:spcBef>
              <a:spcAft>
                <a:spcPts val="0"/>
              </a:spcAft>
              <a:buNone/>
            </a:pPr>
            <a:r>
              <a:rPr lang="sv-SE">
                <a:solidFill>
                  <a:schemeClr val="dk1"/>
                </a:solidFill>
              </a:rPr>
              <a:t>But, (3). Without verification, you’re likely to have missed faults or requirements mistakes. You’ll never meet their needs to the degree that is required if you don’t start from a solid base. </a:t>
            </a:r>
            <a:endParaRPr>
              <a:solidFill>
                <a:schemeClr val="dk1"/>
              </a:solidFill>
            </a:endParaRPr>
          </a:p>
          <a:p>
            <a:pPr indent="0" lvl="0" marL="0" rtl="0" algn="l">
              <a:spcBef>
                <a:spcPts val="0"/>
              </a:spcBef>
              <a:spcAft>
                <a:spcPts val="0"/>
              </a:spcAft>
              <a:buNone/>
            </a:pPr>
            <a:r>
              <a:rPr lang="sv-SE">
                <a:solidFill>
                  <a:schemeClr val="dk1"/>
                </a:solidFill>
              </a:rPr>
              <a:t>You can’t build a successful, robust system without both. Verification and validation is about making an argument that you’ve built the best solution for the job. Validation is somewhat subjective, as it involves people - but being able to argue that your software meets their needs is a good start to making the validation case. Verification gives you the evidence to make that argument. Verification is not as subjective. It can be conducted poorly, but you have an experimental setup with well defined operating conditions. It</a:t>
            </a:r>
            <a:r>
              <a:rPr lang="sv-SE"/>
              <a:t> is only subjective in the sense that your requirements are YOUR view of the problem. </a:t>
            </a:r>
            <a:r>
              <a:rPr lang="sv-SE">
                <a:solidFill>
                  <a:schemeClr val="dk1"/>
                </a:solidFill>
              </a:rPr>
              <a:t>You can prove that the implementation meets its specification, and you can use that as the basis for validation - you can offer some assurance that you didn’t screw up. Under these conditions, the system does exactly what we promised it would do. So, both come hand-in-hand in determining the success of your project. (4) How can we ensure that the software we build is dependable.Testing is the primary activity of verification, and our main focus in this class.</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d84a29a7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d84a29a70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The ultimate goal of verification and validation processes it to establish confidence that the software system is “fit for purpose”, it’s good enough for its intended use and ready to ship. The level of required confidence depends on the system’s purpose, the expectations of the system users, and the current marketing environment for the system</a:t>
            </a:r>
            <a:endParaRPr>
              <a:solidFill>
                <a:schemeClr val="dk1"/>
              </a:solidFill>
            </a:endParaRPr>
          </a:p>
          <a:p>
            <a:pPr indent="0" lvl="0" marL="0" rtl="0" algn="just">
              <a:lnSpc>
                <a:spcPct val="115000"/>
              </a:lnSpc>
              <a:spcBef>
                <a:spcPts val="0"/>
              </a:spcBef>
              <a:spcAft>
                <a:spcPts val="0"/>
              </a:spcAft>
              <a:buNone/>
            </a:pPr>
            <a:r>
              <a:rPr lang="sv-SE"/>
              <a:t>Software Purpose: The more critical the software, the more important that it is reliable.</a:t>
            </a:r>
            <a:r>
              <a:rPr lang="sv-SE">
                <a:solidFill>
                  <a:schemeClr val="dk1"/>
                </a:solidFill>
              </a:rPr>
              <a:t>This means that the V&amp;V process is stricter the more serious the consequences of something going wrong. V&amp;V is easy for a to-do list - bugs won’t cause trouble. It’s harder for a web store, since money can be lost. It’s even harder for a medical device, since people can be hurt.</a:t>
            </a:r>
            <a:endParaRPr>
              <a:solidFill>
                <a:schemeClr val="dk1"/>
              </a:solidFill>
            </a:endParaRPr>
          </a:p>
          <a:p>
            <a:pPr indent="0" lvl="0" marL="0" rtl="0" algn="just">
              <a:lnSpc>
                <a:spcPct val="115000"/>
              </a:lnSpc>
              <a:spcBef>
                <a:spcPts val="0"/>
              </a:spcBef>
              <a:spcAft>
                <a:spcPts val="0"/>
              </a:spcAft>
              <a:buNone/>
            </a:pPr>
            <a:r>
              <a:rPr lang="sv-SE"/>
              <a:t>User Expectations: When a new system is installed, how willing are users to tolerate bugs because benefits outweigh cost of failure recovery? T</a:t>
            </a:r>
            <a:r>
              <a:rPr lang="sv-SE">
                <a:solidFill>
                  <a:schemeClr val="dk1"/>
                </a:solidFill>
              </a:rPr>
              <a:t>hey still expect the software to become more reliable as the system matures, and failure to increase reliability can be costly. However, you may be able to get away with less V&amp;V initially. </a:t>
            </a:r>
            <a:endParaRPr>
              <a:solidFill>
                <a:schemeClr val="dk1"/>
              </a:solidFill>
            </a:endParaRPr>
          </a:p>
          <a:p>
            <a:pPr indent="0" lvl="0" marL="0" rtl="0" algn="just">
              <a:lnSpc>
                <a:spcPct val="115000"/>
              </a:lnSpc>
              <a:spcBef>
                <a:spcPts val="0"/>
              </a:spcBef>
              <a:spcAft>
                <a:spcPts val="0"/>
              </a:spcAft>
              <a:buNone/>
            </a:pPr>
            <a:r>
              <a:rPr lang="sv-SE"/>
              <a:t>Marketing Environment: Must take into account competing products - features and cost - and speed to market. </a:t>
            </a:r>
            <a:r>
              <a:rPr lang="sv-SE">
                <a:solidFill>
                  <a:schemeClr val="dk1"/>
                </a:solidFill>
              </a:rPr>
              <a:t>Those weigh heavily into the calculation of how much time and effort to spend on V&amp;V</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d84a29a70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d84a29a70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as an engineer who wants to build a robust piece of software, you need to sit down at the start and answer five basic questions. Those answers will guide the entire V&amp;V process, and by the time this class is over, you will be able to answer these questions like expertsWhen do verification and validation start? When are they complete?</a:t>
            </a:r>
            <a:endParaRPr>
              <a:solidFill>
                <a:schemeClr val="dk1"/>
              </a:solidFill>
            </a:endParaRPr>
          </a:p>
          <a:p>
            <a:pPr indent="0" lvl="0" marL="0" rtl="0" algn="l">
              <a:spcBef>
                <a:spcPts val="0"/>
              </a:spcBef>
              <a:spcAft>
                <a:spcPts val="0"/>
              </a:spcAft>
              <a:buNone/>
            </a:pPr>
            <a:r>
              <a:rPr lang="sv-SE">
                <a:solidFill>
                  <a:schemeClr val="dk1"/>
                </a:solidFill>
              </a:rPr>
              <a:t>What techniques should be applied to obtain acceptable quality at an acceptable cost?</a:t>
            </a:r>
            <a:endParaRPr>
              <a:solidFill>
                <a:schemeClr val="dk1"/>
              </a:solidFill>
            </a:endParaRPr>
          </a:p>
          <a:p>
            <a:pPr indent="0" lvl="0" marL="0" rtl="0" algn="l">
              <a:spcBef>
                <a:spcPts val="0"/>
              </a:spcBef>
              <a:spcAft>
                <a:spcPts val="0"/>
              </a:spcAft>
              <a:buNone/>
            </a:pPr>
            <a:r>
              <a:rPr lang="sv-SE">
                <a:solidFill>
                  <a:schemeClr val="dk1"/>
                </a:solidFill>
              </a:rPr>
              <a:t>How can we assess readiness for release?</a:t>
            </a:r>
            <a:endParaRPr>
              <a:solidFill>
                <a:schemeClr val="dk1"/>
              </a:solidFill>
            </a:endParaRPr>
          </a:p>
          <a:p>
            <a:pPr indent="0" lvl="0" marL="0" rtl="0" algn="l">
              <a:spcBef>
                <a:spcPts val="0"/>
              </a:spcBef>
              <a:spcAft>
                <a:spcPts val="0"/>
              </a:spcAft>
              <a:buNone/>
            </a:pPr>
            <a:r>
              <a:rPr lang="sv-SE">
                <a:solidFill>
                  <a:schemeClr val="dk1"/>
                </a:solidFill>
              </a:rPr>
              <a:t>How can we control the quality of successive releases?</a:t>
            </a:r>
            <a:endParaRPr>
              <a:solidFill>
                <a:schemeClr val="dk1"/>
              </a:solidFill>
            </a:endParaRPr>
          </a:p>
          <a:p>
            <a:pPr indent="0" lvl="0" marL="0" rtl="0" algn="l">
              <a:spcBef>
                <a:spcPts val="0"/>
              </a:spcBef>
              <a:spcAft>
                <a:spcPts val="0"/>
              </a:spcAft>
              <a:buNone/>
            </a:pPr>
            <a:r>
              <a:rPr lang="sv-SE">
                <a:solidFill>
                  <a:schemeClr val="dk1"/>
                </a:solidFill>
              </a:rPr>
              <a:t>How can the development process be improved to make verification more effective (in cost and impact)?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d84a29a70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d84a29a70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all) </a:t>
            </a:r>
            <a:endParaRPr>
              <a:solidFill>
                <a:schemeClr val="dk1"/>
              </a:solidFill>
            </a:endParaRPr>
          </a:p>
          <a:p>
            <a:pPr indent="0" lvl="0" marL="0" rtl="0" algn="l">
              <a:spcBef>
                <a:spcPts val="0"/>
              </a:spcBef>
              <a:spcAft>
                <a:spcPts val="0"/>
              </a:spcAft>
              <a:buNone/>
            </a:pPr>
            <a:r>
              <a:rPr lang="sv-SE">
                <a:solidFill>
                  <a:schemeClr val="dk1"/>
                </a:solidFill>
              </a:rPr>
              <a:t>Quality and dependability must be part of every phase of design. Verification is not just about the running source code, but must be used to check each stage of design and development.</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6d84a29a70_0_2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d84a29a70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000">
                <a:solidFill>
                  <a:schemeClr val="dk1"/>
                </a:solidFill>
                <a:highlight>
                  <a:srgbClr val="FFFFFF"/>
                </a:highlight>
              </a:rPr>
              <a:t>If your software is flawed, if you take short-cuts, if you don’t take security seriously, or if you don’t take the time to test your system, your flaws will be exploited. No matter how big or small you are, there are hackers working to find holes in your security, software defects they can take advantage of. You constantly see headlines about security breaches leading to leaked credit cards, or the secret documents of corporations and governments being leaked to the world. Even the software we assume is safe, the open-source code powering the modern internet, is being cracked.</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sv-SE" sz="1000">
                <a:solidFill>
                  <a:schemeClr val="dk1"/>
                </a:solidFill>
                <a:highlight>
                  <a:srgbClr val="FFFFFF"/>
                </a:highlight>
              </a:rPr>
              <a:t>Now, some of this is in the realm of security, but how you develop software matters. It may take some time, but, as a developer, improper engineering efforts will cost you. As expensive as it may be, as time consuming, to produce robust software, not taking proper engineering seriously will cost you - the loss in profit or reputation may easily outweigh the savings from releasing early.</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d84a29a70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d84a29a70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comes in two main forms - either static or dynamic. Static verification is (</a:t>
            </a:r>
            <a:r>
              <a:rPr lang="sv-SE"/>
              <a:t>1</a:t>
            </a:r>
            <a:r>
              <a:rPr lang="sv-SE">
                <a:solidFill>
                  <a:schemeClr val="dk1"/>
                </a:solidFill>
              </a:rPr>
              <a:t>). So, it’s the process of inspecting the artifacts produced during development - the requirements, specifications, design documents, source code to find issues, to make formal arguments for correctness. A couple common forms of static verification include</a:t>
            </a:r>
            <a:endParaRPr>
              <a:solidFill>
                <a:schemeClr val="dk1"/>
              </a:solidFill>
            </a:endParaRPr>
          </a:p>
          <a:p>
            <a:pPr indent="0" lvl="0" marL="0" rtl="0" algn="l">
              <a:spcBef>
                <a:spcPts val="0"/>
              </a:spcBef>
              <a:spcAft>
                <a:spcPts val="0"/>
              </a:spcAft>
              <a:buNone/>
            </a:pPr>
            <a:r>
              <a:rPr lang="sv-SE">
                <a:solidFill>
                  <a:schemeClr val="dk1"/>
                </a:solidFill>
              </a:rPr>
              <a:t>(read), (read).</a:t>
            </a:r>
            <a:endParaRPr>
              <a:solidFill>
                <a:schemeClr val="dk1"/>
              </a:solidFill>
            </a:endParaRPr>
          </a:p>
          <a:p>
            <a:pPr indent="0" lvl="0" marL="0" rtl="0" algn="l">
              <a:spcBef>
                <a:spcPts val="0"/>
              </a:spcBef>
              <a:spcAft>
                <a:spcPts val="0"/>
              </a:spcAft>
              <a:buNone/>
            </a:pPr>
            <a:r>
              <a:rPr lang="sv-SE">
                <a:solidFill>
                  <a:schemeClr val="dk1"/>
                </a:solidFill>
              </a:rPr>
              <a:t>Static verification can be very effective, and more importantly, does not require working code to perform. Static verification can start from the moment you have detailed requirements or a specification document, and can continue throughout the entire development process.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6d84a29a70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d84a29a70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During execution, errors can hide other errors. Hard to find all problems or trace back to a single source.  Inspections not impacted by program interactions.</a:t>
            </a:r>
            <a:r>
              <a:rPr lang="sv-SE">
                <a:solidFill>
                  <a:schemeClr val="dk1"/>
                </a:solidFill>
              </a:rPr>
              <a:t> you can read through pieces of the code in isolation and look for issues.</a:t>
            </a:r>
            <a:endParaRPr>
              <a:solidFill>
                <a:schemeClr val="dk1"/>
              </a:solidFill>
            </a:endParaRPr>
          </a:p>
          <a:p>
            <a:pPr indent="0" lvl="0" marL="0" rtl="0" algn="l">
              <a:spcBef>
                <a:spcPts val="0"/>
              </a:spcBef>
              <a:spcAft>
                <a:spcPts val="0"/>
              </a:spcAft>
              <a:buNone/>
            </a:pPr>
            <a:r>
              <a:rPr lang="sv-SE"/>
              <a:t>Incomplete systems can be inspected without additional costs. If a program is incomplete, and you need to run parts of it, special code is needed to run the part that is to be tested.</a:t>
            </a:r>
            <a:endParaRPr/>
          </a:p>
          <a:p>
            <a:pPr indent="0" lvl="0" marL="0" rtl="0" algn="l">
              <a:spcBef>
                <a:spcPts val="0"/>
              </a:spcBef>
              <a:spcAft>
                <a:spcPts val="0"/>
              </a:spcAft>
              <a:buNone/>
            </a:pPr>
            <a:r>
              <a:rPr lang="sv-SE"/>
              <a:t>Inspection can also assess quality attributes such as maintainability, portability, poor programming style, inefficiencies, etc. </a:t>
            </a:r>
            <a:r>
              <a:rPr lang="sv-SE">
                <a:solidFill>
                  <a:schemeClr val="dk1"/>
                </a:solidFill>
              </a:rPr>
              <a:t>there are even automated code review techniques that inspect for known vulnerabilities or design issues.</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6d84a29a70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d84a29a70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Dynamic verification, on the other hand, involves the working code. In dynamic verification, you (read)</a:t>
            </a:r>
            <a:endParaRPr>
              <a:solidFill>
                <a:schemeClr val="dk1"/>
              </a:solidFill>
            </a:endParaRPr>
          </a:p>
          <a:p>
            <a:pPr indent="0" lvl="0" marL="0" rtl="0" algn="l">
              <a:spcBef>
                <a:spcPts val="0"/>
              </a:spcBef>
              <a:spcAft>
                <a:spcPts val="0"/>
              </a:spcAft>
              <a:buNone/>
            </a:pPr>
            <a:r>
              <a:rPr lang="sv-SE">
                <a:solidFill>
                  <a:schemeClr val="dk1"/>
                </a:solidFill>
              </a:rPr>
              <a:t>Dynamic verification takes many forms, but the central one is testing. When performing testing as a verification activity, you are less focused on finding bugs, and more on demonstrating compliance. You formulate sets of input in order to demonstrate that the software meets the conditions imposed on it - that it fulfills the specification of a requirement.</a:t>
            </a:r>
            <a:endParaRPr>
              <a:solidFill>
                <a:schemeClr val="dk1"/>
              </a:solidFill>
            </a:endParaRPr>
          </a:p>
          <a:p>
            <a:pPr indent="0" lvl="0" marL="0" rtl="0" algn="l">
              <a:spcBef>
                <a:spcPts val="0"/>
              </a:spcBef>
              <a:spcAft>
                <a:spcPts val="0"/>
              </a:spcAft>
              <a:buNone/>
            </a:pPr>
            <a:r>
              <a:rPr lang="sv-SE"/>
              <a:t>Fuzzing: Generating semi-random input to locate crashes, security vulnerabilities, memory leaks, buffer overruns, etc.</a:t>
            </a:r>
            <a:endParaRPr/>
          </a:p>
          <a:p>
            <a:pPr indent="0" lvl="0" marL="0" rtl="0" algn="l">
              <a:spcBef>
                <a:spcPts val="0"/>
              </a:spcBef>
              <a:spcAft>
                <a:spcPts val="0"/>
              </a:spcAft>
              <a:buNone/>
            </a:pPr>
            <a:r>
              <a:rPr lang="sv-SE"/>
              <a:t>Taint Analysis: Assigning a bad value to a variable and monitoring which system variables it corrupts and how it corrupts them.</a:t>
            </a:r>
            <a:endParaRPr/>
          </a:p>
          <a:p>
            <a:pPr indent="0" lvl="0" marL="0" rtl="0" algn="l">
              <a:spcBef>
                <a:spcPts val="0"/>
              </a:spcBef>
              <a:spcAft>
                <a:spcPts val="0"/>
              </a:spcAft>
              <a:buNone/>
            </a:pPr>
            <a:r>
              <a:rPr lang="sv-SE"/>
              <a:t>There are many other analyses as well, but these are ones we will focus 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6d84a29a70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d84a29a70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 is not good at discovering problems that arise from runtime interaction, timing problems, or performance issues. </a:t>
            </a:r>
            <a:r>
              <a:rPr lang="sv-SE">
                <a:solidFill>
                  <a:schemeClr val="dk1"/>
                </a:solidFill>
              </a:rPr>
              <a:t>Code reviews are limited in their use. They aren’t as useful for looking at how objects interact when the system executes. That’s where a lot of your problems are going to lie, and you need to actually run the code to see those problems emerge. </a:t>
            </a:r>
            <a:endParaRPr>
              <a:solidFill>
                <a:schemeClr val="dk1"/>
              </a:solidFill>
            </a:endParaRPr>
          </a:p>
          <a:p>
            <a:pPr indent="0" lvl="0" marL="0" rtl="0" algn="l">
              <a:spcBef>
                <a:spcPts val="0"/>
              </a:spcBef>
              <a:spcAft>
                <a:spcPts val="0"/>
              </a:spcAft>
              <a:buNone/>
            </a:pPr>
            <a:r>
              <a:rPr lang="sv-SE"/>
              <a:t>Dynamic verification is often cheaper than static - easier to automate.</a:t>
            </a:r>
            <a:endParaRPr>
              <a:solidFill>
                <a:schemeClr val="dk1"/>
              </a:solidFill>
            </a:endParaRPr>
          </a:p>
          <a:p>
            <a:pPr indent="0" lvl="0" marL="0" rtl="0" algn="l">
              <a:spcBef>
                <a:spcPts val="0"/>
              </a:spcBef>
              <a:spcAft>
                <a:spcPts val="0"/>
              </a:spcAft>
              <a:buNone/>
            </a:pPr>
            <a:r>
              <a:rPr lang="sv-SE">
                <a:solidFill>
                  <a:schemeClr val="dk1"/>
                </a:solidFill>
              </a:rPr>
              <a:t>However </a:t>
            </a:r>
            <a:r>
              <a:rPr lang="sv-SE"/>
              <a:t>However, it cannot prove that properties are met - cannot try all possible executions.</a:t>
            </a:r>
            <a:endParaRPr/>
          </a:p>
          <a:p>
            <a:pPr indent="0" lvl="0" marL="0" rtl="0" algn="l">
              <a:spcBef>
                <a:spcPts val="0"/>
              </a:spcBef>
              <a:spcAft>
                <a:spcPts val="0"/>
              </a:spcAft>
              <a:buNone/>
            </a:pPr>
            <a:r>
              <a:rPr lang="sv-SE">
                <a:solidFill>
                  <a:schemeClr val="dk1"/>
                </a:solidFill>
              </a:rPr>
              <a:t>. Static verification can be limited, but when it works, it </a:t>
            </a:r>
            <a:r>
              <a:rPr lang="sv-SE"/>
              <a:t>can be more </a:t>
            </a:r>
            <a:r>
              <a:rPr lang="sv-SE">
                <a:solidFill>
                  <a:schemeClr val="dk1"/>
                </a:solidFill>
              </a:rPr>
              <a:t>conclusive.</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d84a29a70_0_2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d84a29a70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This is what I also le</a:t>
            </a:r>
            <a:r>
              <a:rPr lang="sv-SE"/>
              <a:t>ad most classes </a:t>
            </a:r>
            <a:r>
              <a:rPr lang="sv-SE">
                <a:solidFill>
                  <a:schemeClr val="dk1"/>
                </a:solidFill>
              </a:rPr>
              <a:t>off with - in all of software engineering, from design, to development, to testing - there is rarely one single correct answer to the question of how you approach that activity. What testing technique do I use? What verification technique? </a:t>
            </a:r>
            <a:endParaRPr>
              <a:solidFill>
                <a:schemeClr val="dk1"/>
              </a:solidFill>
            </a:endParaRPr>
          </a:p>
          <a:p>
            <a:pPr indent="0" lvl="0" marL="0" rtl="0" algn="l">
              <a:spcBef>
                <a:spcPts val="0"/>
              </a:spcBef>
              <a:spcAft>
                <a:spcPts val="0"/>
              </a:spcAft>
              <a:buNone/>
            </a:pPr>
            <a:r>
              <a:rPr lang="sv-SE">
                <a:solidFill>
                  <a:schemeClr val="dk1"/>
                </a:solidFill>
              </a:rPr>
              <a:t>the honest answer is that, in general - (read).</a:t>
            </a:r>
            <a:endParaRPr>
              <a:solidFill>
                <a:schemeClr val="dk1"/>
              </a:solidFill>
            </a:endParaRPr>
          </a:p>
          <a:p>
            <a:pPr indent="0" lvl="0" marL="0" rtl="0" algn="l">
              <a:spcBef>
                <a:spcPts val="0"/>
              </a:spcBef>
              <a:spcAft>
                <a:spcPts val="0"/>
              </a:spcAft>
              <a:buNone/>
            </a:pPr>
            <a:r>
              <a:rPr lang="sv-SE">
                <a:solidFill>
                  <a:schemeClr val="dk1"/>
                </a:solidFill>
              </a:rPr>
              <a:t>That point - the best we can do given what we have means there is always a trade-off game. As a NASA engineer put it, “we want products to be better, faster to develop, and cheaper to develop - you aren’t getting all three. Best you can do is pick two.” It can be created on a short schedule without a big budget, but that comes at a cost to quality. It can be developed quickly and quality can be maintained, but that will cost you. This </a:t>
            </a:r>
            <a:r>
              <a:rPr lang="sv-SE"/>
              <a:t>study period</a:t>
            </a:r>
            <a:r>
              <a:rPr lang="sv-SE">
                <a:solidFill>
                  <a:schemeClr val="dk1"/>
                </a:solidFill>
              </a:rPr>
              <a:t>, you will hear me say several times that the right answer depends on your product, your budget, your resources. It depends is frustrating, but it is the honest answer. Software engineers aren’t just responsible for designing, constructing, and maintaining software. They are the people we look to plan, make, and justify well-informed decisions about trade-offs throughout the development process. </a:t>
            </a:r>
            <a:r>
              <a:rPr lang="sv-SE">
                <a:solidFill>
                  <a:srgbClr val="4F4F4F"/>
                </a:solidFill>
              </a:rPr>
              <a:t>What we’ll do is prepare you to make that judgement call.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d84a29a70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d84a29a70_0_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Now, why do I mention that? We get into it right off the bat. We want perfect verification (proof of correctness, etc)</a:t>
            </a:r>
            <a:r>
              <a:rPr lang="sv-SE"/>
              <a:t>For physical domains, verification consists of calculating proofs of correctness. </a:t>
            </a:r>
            <a:endParaRPr/>
          </a:p>
          <a:p>
            <a:pPr indent="0" lvl="0" marL="0" rtl="0" algn="l">
              <a:spcBef>
                <a:spcPts val="0"/>
              </a:spcBef>
              <a:spcAft>
                <a:spcPts val="0"/>
              </a:spcAft>
              <a:buNone/>
            </a:pPr>
            <a:r>
              <a:rPr lang="sv-SE"/>
              <a:t>Given a precise specification and a program, we should be able to do the same… Right? </a:t>
            </a:r>
            <a:r>
              <a:rPr lang="sv-SE">
                <a:solidFill>
                  <a:schemeClr val="dk1"/>
                </a:solidFill>
              </a:rPr>
              <a:t>Software is, in many ways, entirely too complex. There are logical paradoxes regarding situations where programs analyze other programs. This is Turing’s halting problem - we can’t assume that there is a program that can - given another program and input - find out whether that program eventually halts. We will eventually hit something that cannot be analyzed in finite time. The same is true in verification</a:t>
            </a:r>
            <a:r>
              <a:rPr lang="sv-SE"/>
              <a:t>. (2)</a:t>
            </a:r>
            <a:endParaRPr>
              <a:solidFill>
                <a:schemeClr val="dk1"/>
              </a:solidFill>
            </a:endParaRPr>
          </a:p>
          <a:p>
            <a:pPr indent="0" lvl="0" marL="0" rtl="0" algn="l">
              <a:spcBef>
                <a:spcPts val="0"/>
              </a:spcBef>
              <a:spcAft>
                <a:spcPts val="0"/>
              </a:spcAft>
              <a:buNone/>
            </a:pPr>
            <a:r>
              <a:rPr lang="sv-SE">
                <a:solidFill>
                  <a:schemeClr val="dk1"/>
                </a:solidFill>
              </a:rPr>
              <a:t>Take testing. In theory, we could prove that a program is correct by trying every possible test case. This is a proof by cases - a perfectly valid technique. But, how long would that take? How about for addition? two integers. In java, an int is 32 bits, so there are 2^32 x 2^32 inputs for addition, 10^21 test cases. At one nanosecond per test, that would take about 30000 years to solve. That’s not going to do. </a:t>
            </a:r>
            <a:endParaRPr>
              <a:solidFill>
                <a:schemeClr val="dk1"/>
              </a:solidFill>
            </a:endParaRPr>
          </a:p>
          <a:p>
            <a:pPr indent="0" lvl="0" marL="0" rtl="0" algn="l">
              <a:spcBef>
                <a:spcPts val="0"/>
              </a:spcBef>
              <a:spcAft>
                <a:spcPts val="0"/>
              </a:spcAft>
              <a:buNone/>
            </a:pPr>
            <a:r>
              <a:rPr lang="sv-SE">
                <a:solidFill>
                  <a:schemeClr val="dk1"/>
                </a:solidFill>
              </a:rPr>
              <a:t>So, in practice, verification techniques all display some form of inaccuracy.</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d84a29a70_0_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d84a29a70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the question of which verification technique applies involves making trade-offs across three dimensions of inaccuracy -pessimistic inaccuracy, optimistic inaccuracy, and simplicity of the property (1)</a:t>
            </a:r>
            <a:endParaRPr>
              <a:solidFill>
                <a:schemeClr val="dk1"/>
              </a:solidFill>
            </a:endParaRPr>
          </a:p>
          <a:p>
            <a:pPr indent="0" lvl="0" marL="0" rtl="0" algn="l">
              <a:spcBef>
                <a:spcPts val="0"/>
              </a:spcBef>
              <a:spcAft>
                <a:spcPts val="0"/>
              </a:spcAft>
              <a:buNone/>
            </a:pPr>
            <a:r>
              <a:rPr lang="sv-SE">
                <a:solidFill>
                  <a:schemeClr val="dk1"/>
                </a:solidFill>
              </a:rPr>
              <a:t>(read 2 - 3)</a:t>
            </a:r>
            <a:endParaRPr>
              <a:solidFill>
                <a:schemeClr val="dk1"/>
              </a:solidFill>
            </a:endParaRPr>
          </a:p>
          <a:p>
            <a:pPr indent="0" lvl="0" marL="0" rtl="0" algn="l">
              <a:spcBef>
                <a:spcPts val="0"/>
              </a:spcBef>
              <a:spcAft>
                <a:spcPts val="0"/>
              </a:spcAft>
              <a:buNone/>
            </a:pPr>
            <a:r>
              <a:rPr lang="sv-SE">
                <a:solidFill>
                  <a:schemeClr val="dk1"/>
                </a:solidFill>
              </a:rPr>
              <a:t>Testing is the classic optimistic technique, because no finite number of tests can guarantee correctness. Instead, we aim to provide evidence that we did “good enough”. </a:t>
            </a:r>
            <a:endParaRPr>
              <a:solidFill>
                <a:schemeClr val="dk1"/>
              </a:solidFill>
            </a:endParaRPr>
          </a:p>
          <a:p>
            <a:pPr indent="0" lvl="0" marL="0" rtl="0" algn="l">
              <a:spcBef>
                <a:spcPts val="0"/>
              </a:spcBef>
              <a:spcAft>
                <a:spcPts val="0"/>
              </a:spcAft>
              <a:buNone/>
            </a:pPr>
            <a:r>
              <a:rPr lang="sv-SE">
                <a:solidFill>
                  <a:schemeClr val="dk1"/>
                </a:solidFill>
              </a:rPr>
              <a:t>Now, there is a third dimension to consider, which is the complexity of the property that you wish to verify. (read)that is easier to check or constrain the types of programs checked</a:t>
            </a:r>
            <a:endParaRPr>
              <a:solidFill>
                <a:schemeClr val="dk1"/>
              </a:solidFill>
            </a:endParaRPr>
          </a:p>
          <a:p>
            <a:pPr indent="0" lvl="0" marL="0" rtl="0" algn="l">
              <a:spcBef>
                <a:spcPts val="0"/>
              </a:spcBef>
              <a:spcAft>
                <a:spcPts val="0"/>
              </a:spcAft>
              <a:buNone/>
            </a:pPr>
            <a:r>
              <a:rPr lang="sv-SE">
                <a:solidFill>
                  <a:schemeClr val="dk1"/>
                </a:solidFill>
              </a:rPr>
              <a:t>If we aren’t willing to accept the optimistic inaccuracy of testing and the only other technique is too pessimistic, well.. maybe we know of a similar property that is correlated with the one of interest. If that property is simpler, and if it is a necessary condition for your property, then analyze that property instead. We may then be able to find precise violations rather than potentially missing violations or being flooded with false rejections. </a:t>
            </a:r>
            <a:endParaRPr>
              <a:solidFill>
                <a:schemeClr val="dk1"/>
              </a:solidFill>
            </a:endParaRPr>
          </a:p>
          <a:p>
            <a:pPr indent="0" lvl="0" marL="0" rtl="0" algn="l">
              <a:spcBef>
                <a:spcPts val="0"/>
              </a:spcBef>
              <a:spcAft>
                <a:spcPts val="0"/>
              </a:spcAft>
              <a:buNone/>
            </a:pPr>
            <a:r>
              <a:rPr lang="sv-SE">
                <a:solidFill>
                  <a:schemeClr val="dk1"/>
                </a:solidFill>
              </a:rPr>
              <a:t>(go over examples)</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6d84a29a70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d84a29a70_0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Most of the things we cover in this class are done with the goal of identifying, locating, or removing faults, and that’s obviously something useful. But, finding all faults is a pipe dream. It’s nearly impossible, and definitely not cost effective. Verification can’t go on forever. So, at some point, we need to make a judgement call - is this ready to go. You need to be able to make that call, and to do so, you need a plan in place. </a:t>
            </a:r>
            <a:endParaRPr>
              <a:solidFill>
                <a:schemeClr val="dk1"/>
              </a:solidFill>
            </a:endParaRPr>
          </a:p>
          <a:p>
            <a:pPr indent="0" lvl="0" marL="0" rtl="0" algn="l">
              <a:spcBef>
                <a:spcPts val="0"/>
              </a:spcBef>
              <a:spcAft>
                <a:spcPts val="0"/>
              </a:spcAft>
              <a:buNone/>
            </a:pPr>
            <a:r>
              <a:rPr lang="sv-SE">
                <a:solidFill>
                  <a:schemeClr val="dk1"/>
                </a:solidFill>
              </a:rPr>
              <a:t>(read 3 -4)</a:t>
            </a:r>
            <a:endParaRPr>
              <a:solidFill>
                <a:schemeClr val="dk1"/>
              </a:solidFill>
            </a:endParaRPr>
          </a:p>
          <a:p>
            <a:pPr indent="0" lvl="0" marL="0" rtl="0" algn="l">
              <a:spcBef>
                <a:spcPts val="0"/>
              </a:spcBef>
              <a:spcAft>
                <a:spcPts val="0"/>
              </a:spcAft>
              <a:buNone/>
            </a:pPr>
            <a:r>
              <a:rPr lang="sv-SE">
                <a:solidFill>
                  <a:schemeClr val="dk1"/>
                </a:solidFill>
              </a:rPr>
              <a:t>Now, one option is to measure the level of dependability - there are metrics that can be used such as the availability - the uptime over the execution time - or the mean time between failues - the average amount of time that passes before something goes wrong. We will cover these more later. But, you can track these dependability metrics throughout development, simulate the use of the system, take down updated figures, and declare the system ready once that threshold is met.</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6d84a29a70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d84a29a70_0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Another option is to </a:t>
            </a:r>
            <a:r>
              <a:rPr lang="sv-SE">
                <a:solidFill>
                  <a:schemeClr val="dk1"/>
                </a:solidFill>
              </a:rPr>
              <a:t>(</a:t>
            </a:r>
            <a:r>
              <a:rPr lang="sv-SE"/>
              <a:t>1</a:t>
            </a:r>
            <a:r>
              <a:rPr lang="sv-SE">
                <a:solidFill>
                  <a:schemeClr val="dk1"/>
                </a:solidFill>
              </a:rPr>
              <a:t>). This is almost always a good idea at some point - people will find ways to break your software that you never imagined. So, at some point, you want to start brining in those users. First, with alpha testing, where a tiny group of select people are given access to the software in a controlled environment, observed by the developers. Then in beta testing, an even larger crowd gets their hands on the product in their own operating environment, without interference or close monitoring from the developers. At both stages, you can perform quantitative studies of the software dependability, measuring those reliability metrics. You can also perform qualitative analysis by surveying the users and their opinions - asking them if they actualyl like the software.(are the users happy with the current product?)</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6d84a29a70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d84a29a70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d84a29a70_0_37: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d84a29a70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Security breaches are bad - they can cripple financial instruments, they expose users to identity theft, but those are a drop in the bucket compared to the full extent of how much software can effect your life.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sv-SE"/>
              <a:t>This little device, fits in the palm of my hand, is a pacemaker. A little block of sensors, pulse generators, and a lot of complicated software, that regulates the beating of the heart. Just one example of the growing medical device industry - little complex combinations of hardware/software that are implanted in patients and used to improve their quality of life.</a:t>
            </a:r>
            <a:endParaRPr/>
          </a:p>
          <a:p>
            <a:pPr indent="0" lvl="0" marL="0" rtl="0" algn="l">
              <a:spcBef>
                <a:spcPts val="0"/>
              </a:spcBef>
              <a:spcAft>
                <a:spcPts val="0"/>
              </a:spcAft>
              <a:buClr>
                <a:schemeClr val="dk1"/>
              </a:buClr>
              <a:buSzPts val="1100"/>
              <a:buFont typeface="Arial"/>
              <a:buNone/>
            </a:pPr>
            <a:r>
              <a:rPr lang="sv-SE"/>
              <a:t>In 2010, software problems were responsible for 26% of medical device recalls. These were classified by FDA as class 1 recalls, meaning (quote).</a:t>
            </a:r>
            <a:endParaRPr/>
          </a:p>
          <a:p>
            <a:pPr indent="0" lvl="0" marL="0" rtl="0" algn="l">
              <a:spcBef>
                <a:spcPts val="0"/>
              </a:spcBef>
              <a:spcAft>
                <a:spcPts val="0"/>
              </a:spcAft>
              <a:buClr>
                <a:schemeClr val="dk1"/>
              </a:buClr>
              <a:buSzPts val="1100"/>
              <a:buFont typeface="Arial"/>
              <a:buNone/>
            </a:pPr>
            <a:r>
              <a:rPr lang="sv-SE"/>
              <a:t>To swap one of these devices, to remove a defective one, a patient must undergo surgery - a life-threatening operation in order to fix a software issue.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sv-SE"/>
              <a:t>This is just a single example. Software has been at fault in rocket explosions, helicopter crashes, radiation overdoses, plant failures, and more.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d84a29a70_0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d84a29a70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Finally, that last question to keep in mind is how the development process can be improved as a result of verification and validation -aka: learn from your history and don’t make the same mistakes over again.</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6d84a29a70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6d84a29a70_0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6d84a29a70_0_5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6d84a29a70_0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6d84a29a70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third feature we would like is completeness.</a:t>
            </a:r>
            <a:endParaRPr>
              <a:solidFill>
                <a:schemeClr val="dk1"/>
              </a:solidFill>
            </a:endParaRPr>
          </a:p>
          <a:p>
            <a:pPr indent="0" lvl="0" marL="0" rtl="0" algn="l">
              <a:spcBef>
                <a:spcPts val="0"/>
              </a:spcBef>
              <a:spcAft>
                <a:spcPts val="0"/>
              </a:spcAft>
              <a:buNone/>
            </a:pPr>
            <a:r>
              <a:rPr lang="sv-SE">
                <a:solidFill>
                  <a:schemeClr val="dk1"/>
                </a:solidFill>
              </a:rPr>
              <a:t>(read) - that is, for all programs that do satisfy the property, you get a true back. This is like soundness. In soundness, if you get a true, that means it is true - you can’t get a true when it is actually false. Here, you can’t get a false if the property is true.if you get a false, it must be false.</a:t>
            </a:r>
            <a:endParaRPr>
              <a:solidFill>
                <a:schemeClr val="dk1"/>
              </a:solidFill>
            </a:endParaRPr>
          </a:p>
          <a:p>
            <a:pPr indent="0" lvl="0" marL="0" rtl="0" algn="l">
              <a:spcBef>
                <a:spcPts val="0"/>
              </a:spcBef>
              <a:spcAft>
                <a:spcPts val="0"/>
              </a:spcAft>
              <a:buNone/>
            </a:pPr>
            <a:r>
              <a:rPr lang="sv-SE">
                <a:solidFill>
                  <a:schemeClr val="dk1"/>
                </a:solidFill>
              </a:rPr>
              <a:t>(read) You can get incorrect true verdicts, but not incorrect false verdicts.</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6d84a29a70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6d84a29a70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6d84a29a7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d84a29a7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That is where this course comes into play. How do we delivery good software? How do we avoid flawed software?</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the first place (1) In other words, How do we assess quality? (2) </a:t>
            </a:r>
            <a:r>
              <a:rPr lang="sv-SE">
                <a:solidFill>
                  <a:srgbClr val="222222"/>
                </a:solidFill>
                <a:highlight>
                  <a:srgbClr val="FFFFFF"/>
                </a:highlight>
              </a:rPr>
              <a:t>So, the key to delivering robust , high-quality, software is through a thorough process known as v&amp;v -  verification and validation.</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This essentially asks two things: Does the software do what we promised? Does the software meet the needs of its users?</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this course, we will explore the process of software verification and examine a variety of methods to test systems, prove their correctness, and make an argument that the software we build is reliable, dependable, and safe to 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6d84a29a70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d84a29a70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0.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mailto:afonso.fontes@chalmers.se" TargetMode="External"/><Relationship Id="rId4" Type="http://schemas.openxmlformats.org/officeDocument/2006/relationships/hyperlink" Target="mailto:gustalhhu@student.gu.se" TargetMode="External"/><Relationship Id="rId5" Type="http://schemas.openxmlformats.org/officeDocument/2006/relationships/hyperlink" Target="mailto:gusmujkh@student.gu.se" TargetMode="External"/><Relationship Id="rId6" Type="http://schemas.openxmlformats.org/officeDocument/2006/relationships/hyperlink" Target="mailto:ggay@chalmers.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mailto:student_office.cse@chalmers.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ix.cs.uoregon.edu/~michal/book/free.php"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14.jpg"/><Relationship Id="rId5"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mailto:ggay@chalmers.s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9.jp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mailto:ggay@chalmers.s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mailto:ggay@chalmers.se" TargetMode="External"/><Relationship Id="rId4" Type="http://schemas.openxmlformats.org/officeDocument/2006/relationships/hyperlink" Target="https://canvas.gu.se/courses/12237~42587" TargetMode="External"/><Relationship Id="rId5" Type="http://schemas.openxmlformats.org/officeDocument/2006/relationships/hyperlink" Target="https://greg4cr.github.io/courses/spring21dit63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lt1"/>
              </a:buClr>
              <a:buSzPts val="4000"/>
              <a:buNone/>
            </a:pPr>
            <a:r>
              <a:rPr lang="sv-SE" sz="3000"/>
              <a:t>Lecture 1:</a:t>
            </a:r>
            <a:r>
              <a:rPr lang="sv-SE" sz="3600"/>
              <a:t> </a:t>
            </a:r>
            <a:r>
              <a:rPr lang="sv-SE" sz="3000"/>
              <a:t>Software Quality, Verification, and Validation</a:t>
            </a:r>
            <a:endParaRPr sz="3000"/>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Arial"/>
              <a:buNone/>
            </a:pPr>
            <a:r>
              <a:rPr lang="sv-SE"/>
              <a:t>Gregory Gay</a:t>
            </a:r>
            <a:endParaRPr/>
          </a:p>
          <a:p>
            <a:pPr indent="0" lvl="0" marL="0" rtl="0" algn="l">
              <a:lnSpc>
                <a:spcPct val="90000"/>
              </a:lnSpc>
              <a:spcBef>
                <a:spcPts val="0"/>
              </a:spcBef>
              <a:spcAft>
                <a:spcPts val="0"/>
              </a:spcAft>
              <a:buClr>
                <a:schemeClr val="lt1"/>
              </a:buClr>
              <a:buSzPts val="1800"/>
              <a:buFont typeface="Arial"/>
              <a:buNone/>
            </a:pPr>
            <a:r>
              <a:rPr lang="sv-SE"/>
              <a:t>DIT635 - January 20,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0" name="Google Shape;150;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151" name="Google Shape;151;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Teaching Assistants</a:t>
            </a:r>
            <a:endParaRPr/>
          </a:p>
          <a:p>
            <a:pPr indent="-368300" lvl="1" marL="914400" rtl="0" algn="l">
              <a:spcBef>
                <a:spcPts val="500"/>
              </a:spcBef>
              <a:spcAft>
                <a:spcPts val="0"/>
              </a:spcAft>
              <a:buSzPts val="2200"/>
              <a:buChar char="•"/>
            </a:pPr>
            <a:r>
              <a:rPr lang="sv-SE"/>
              <a:t>Afonso Fontes (</a:t>
            </a:r>
            <a:r>
              <a:rPr lang="sv-SE" u="sng">
                <a:solidFill>
                  <a:schemeClr val="hlink"/>
                </a:solidFill>
                <a:hlinkClick r:id="rId3"/>
              </a:rPr>
              <a:t>afonso.fontes@chalmers.se</a:t>
            </a:r>
            <a:r>
              <a:rPr lang="sv-SE"/>
              <a:t>) </a:t>
            </a:r>
            <a:endParaRPr/>
          </a:p>
          <a:p>
            <a:pPr indent="-368300" lvl="1" marL="914400" rtl="0" algn="l">
              <a:spcBef>
                <a:spcPts val="500"/>
              </a:spcBef>
              <a:spcAft>
                <a:spcPts val="0"/>
              </a:spcAft>
              <a:buSzPts val="2200"/>
              <a:buChar char="•"/>
            </a:pPr>
            <a:r>
              <a:rPr lang="sv-SE"/>
              <a:t>Talha Hussein (</a:t>
            </a:r>
            <a:r>
              <a:rPr lang="sv-SE" u="sng">
                <a:solidFill>
                  <a:schemeClr val="hlink"/>
                </a:solidFill>
                <a:hlinkClick r:id="rId4"/>
              </a:rPr>
              <a:t>gustalhhu@student.gu.se</a:t>
            </a:r>
            <a:r>
              <a:rPr lang="sv-SE"/>
              <a:t>) </a:t>
            </a:r>
            <a:endParaRPr/>
          </a:p>
          <a:p>
            <a:pPr indent="-368300" lvl="1" marL="914400" rtl="0" algn="l">
              <a:spcBef>
                <a:spcPts val="500"/>
              </a:spcBef>
              <a:spcAft>
                <a:spcPts val="0"/>
              </a:spcAft>
              <a:buSzPts val="2200"/>
              <a:buChar char="•"/>
            </a:pPr>
            <a:r>
              <a:rPr lang="sv-SE"/>
              <a:t>Mujahid Khan (</a:t>
            </a:r>
            <a:r>
              <a:rPr lang="sv-SE" u="sng">
                <a:solidFill>
                  <a:schemeClr val="hlink"/>
                </a:solidFill>
                <a:hlinkClick r:id="rId5"/>
              </a:rPr>
              <a:t>gusmujkh@student.gu.se</a:t>
            </a:r>
            <a:r>
              <a:rPr lang="sv-SE"/>
              <a:t>) </a:t>
            </a:r>
            <a:endParaRPr/>
          </a:p>
          <a:p>
            <a:pPr indent="-393700" lvl="0" marL="457200" rtl="0" algn="l">
              <a:spcBef>
                <a:spcPts val="1000"/>
              </a:spcBef>
              <a:spcAft>
                <a:spcPts val="0"/>
              </a:spcAft>
              <a:buSzPts val="2600"/>
              <a:buChar char="•"/>
            </a:pPr>
            <a:r>
              <a:rPr lang="sv-SE"/>
              <a:t>Student Representatives</a:t>
            </a:r>
            <a:endParaRPr/>
          </a:p>
          <a:p>
            <a:pPr indent="-368300" lvl="1" marL="914400" rtl="0" algn="l">
              <a:spcBef>
                <a:spcPts val="500"/>
              </a:spcBef>
              <a:spcAft>
                <a:spcPts val="0"/>
              </a:spcAft>
              <a:buSzPts val="2200"/>
              <a:buChar char="•"/>
            </a:pPr>
            <a:r>
              <a:rPr lang="sv-SE"/>
              <a:t>You? </a:t>
            </a:r>
            <a:endParaRPr/>
          </a:p>
          <a:p>
            <a:pPr indent="-368300" lvl="1" marL="914400" rtl="0" algn="l">
              <a:spcBef>
                <a:spcPts val="500"/>
              </a:spcBef>
              <a:spcAft>
                <a:spcPts val="0"/>
              </a:spcAft>
              <a:buSzPts val="2200"/>
              <a:buChar char="•"/>
            </a:pPr>
            <a:r>
              <a:rPr lang="sv-SE"/>
              <a:t>E-mail </a:t>
            </a:r>
            <a:r>
              <a:rPr lang="sv-SE" u="sng">
                <a:solidFill>
                  <a:schemeClr val="hlink"/>
                </a:solidFill>
                <a:hlinkClick r:id="rId6"/>
              </a:rPr>
              <a:t>ggay@chalmers.se</a:t>
            </a:r>
            <a:r>
              <a:rPr lang="sv-SE"/>
              <a:t> if you want to volunteer.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Communication and </a:t>
            </a:r>
            <a:r>
              <a:rPr lang="sv-SE"/>
              <a:t>Feedback</a:t>
            </a:r>
            <a:endParaRPr/>
          </a:p>
        </p:txBody>
      </p:sp>
      <p:sp>
        <p:nvSpPr>
          <p:cNvPr id="157" name="Google Shape;157;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Post questions to Canvas discussion forum (</a:t>
            </a:r>
            <a:r>
              <a:rPr lang="sv-SE"/>
              <a:t>preferred</a:t>
            </a:r>
            <a:r>
              <a:rPr lang="sv-SE"/>
              <a:t>) or e-mail.</a:t>
            </a:r>
            <a:endParaRPr/>
          </a:p>
          <a:p>
            <a:pPr indent="-393700" lvl="0" marL="457200" rtl="0" algn="l">
              <a:spcBef>
                <a:spcPts val="1000"/>
              </a:spcBef>
              <a:spcAft>
                <a:spcPts val="0"/>
              </a:spcAft>
              <a:buSzPts val="2600"/>
              <a:buChar char="•"/>
            </a:pPr>
            <a:r>
              <a:rPr lang="sv-SE"/>
              <a:t>Send me private or sensitive questions!</a:t>
            </a:r>
            <a:endParaRPr/>
          </a:p>
          <a:p>
            <a:pPr indent="-393700" lvl="0" marL="457200" rtl="0" algn="l">
              <a:spcBef>
                <a:spcPts val="1000"/>
              </a:spcBef>
              <a:spcAft>
                <a:spcPts val="0"/>
              </a:spcAft>
              <a:buSzPts val="2600"/>
              <a:buChar char="•"/>
            </a:pPr>
            <a:r>
              <a:rPr lang="sv-SE"/>
              <a:t>Send feedback to course reps or me.</a:t>
            </a:r>
            <a:endParaRPr/>
          </a:p>
          <a:p>
            <a:pPr indent="-393700" lvl="0" marL="457200" rtl="0" algn="l">
              <a:spcBef>
                <a:spcPts val="1000"/>
              </a:spcBef>
              <a:spcAft>
                <a:spcPts val="0"/>
              </a:spcAft>
              <a:buSzPts val="2600"/>
              <a:buChar char="•"/>
            </a:pPr>
            <a:r>
              <a:rPr lang="sv-SE"/>
              <a:t>Contact </a:t>
            </a:r>
            <a:r>
              <a:rPr lang="sv-SE" u="sng">
                <a:solidFill>
                  <a:schemeClr val="hlink"/>
                </a:solidFill>
                <a:hlinkClick r:id="rId3"/>
              </a:rPr>
              <a:t>student_office.cse@chalmers.se</a:t>
            </a:r>
            <a:r>
              <a:rPr lang="sv-SE"/>
              <a:t> for questions related to registration, sign-up, LADOK.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58" name="Google Shape;158;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64" name="Google Shape;164;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30200" lvl="0" marL="457200" rtl="0" algn="l">
              <a:spcBef>
                <a:spcPts val="1000"/>
              </a:spcBef>
              <a:spcAft>
                <a:spcPts val="0"/>
              </a:spcAft>
              <a:buSzPts val="1600"/>
              <a:buChar char="●"/>
            </a:pPr>
            <a:r>
              <a:rPr lang="sv-SE" sz="1600"/>
              <a:t>Explain quality assurance models in software engineering and the contents of quality assurance plans</a:t>
            </a:r>
            <a:endParaRPr sz="1600"/>
          </a:p>
          <a:p>
            <a:pPr indent="-330200" lvl="0" marL="457200" rtl="0" algn="l">
              <a:spcBef>
                <a:spcPts val="1000"/>
              </a:spcBef>
              <a:spcAft>
                <a:spcPts val="0"/>
              </a:spcAft>
              <a:buSzPts val="1600"/>
              <a:buChar char="●"/>
            </a:pPr>
            <a:r>
              <a:rPr lang="sv-SE" sz="1600"/>
              <a:t>Describe the distinction between verification and validation</a:t>
            </a:r>
            <a:endParaRPr sz="1600"/>
          </a:p>
          <a:p>
            <a:pPr indent="-330200" lvl="0" marL="457200" rtl="0" algn="l">
              <a:spcBef>
                <a:spcPts val="1000"/>
              </a:spcBef>
              <a:spcAft>
                <a:spcPts val="0"/>
              </a:spcAft>
              <a:buSzPts val="1600"/>
              <a:buChar char="●"/>
            </a:pPr>
            <a:r>
              <a:rPr lang="sv-SE" sz="1600"/>
              <a:t>Name and describe the basic concepts on testing, as well as different testing techniques and approaches</a:t>
            </a:r>
            <a:endParaRPr sz="1600"/>
          </a:p>
          <a:p>
            <a:pPr indent="-330200" lvl="0" marL="457200" rtl="0" algn="l">
              <a:spcBef>
                <a:spcPts val="1000"/>
              </a:spcBef>
              <a:spcAft>
                <a:spcPts val="0"/>
              </a:spcAft>
              <a:buSzPts val="1600"/>
              <a:buChar char="●"/>
            </a:pPr>
            <a:r>
              <a:rPr lang="sv-SE" sz="1600"/>
              <a:t>Describe connection between development phases and kinds of testing</a:t>
            </a:r>
            <a:endParaRPr sz="1600"/>
          </a:p>
          <a:p>
            <a:pPr indent="-330200" lvl="0" marL="457200" rtl="0" algn="l">
              <a:spcBef>
                <a:spcPts val="1000"/>
              </a:spcBef>
              <a:spcAft>
                <a:spcPts val="0"/>
              </a:spcAft>
              <a:buSzPts val="1600"/>
              <a:buChar char="●"/>
            </a:pPr>
            <a:r>
              <a:rPr lang="sv-SE" sz="1600"/>
              <a:t>Exemplify and describe a number of different test methods, and be able to use them in practical situations</a:t>
            </a:r>
            <a:endParaRPr sz="1600"/>
          </a:p>
          <a:p>
            <a:pPr indent="-330200" lvl="0" marL="457200" rtl="0" algn="l">
              <a:spcBef>
                <a:spcPts val="1000"/>
              </a:spcBef>
              <a:spcAft>
                <a:spcPts val="0"/>
              </a:spcAft>
              <a:buSzPts val="1600"/>
              <a:buChar char="●"/>
            </a:pPr>
            <a:r>
              <a:rPr lang="sv-SE" sz="1600"/>
              <a:t>Exemplify and describe tools used for testing software, and be able to use them and interpret their output </a:t>
            </a:r>
            <a:endParaRPr sz="1600"/>
          </a:p>
          <a:p>
            <a:pPr indent="0" lvl="0" marL="0" rtl="0" algn="l">
              <a:spcBef>
                <a:spcPts val="1000"/>
              </a:spcBef>
              <a:spcAft>
                <a:spcPts val="0"/>
              </a:spcAft>
              <a:buNone/>
            </a:pPr>
            <a:r>
              <a:t/>
            </a:r>
            <a:endParaRPr sz="1600"/>
          </a:p>
        </p:txBody>
      </p:sp>
      <p:sp>
        <p:nvSpPr>
          <p:cNvPr id="165" name="Google Shape;165;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2" name="Google Shape;172;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73" name="Google Shape;173;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Competence and skills</a:t>
            </a:r>
            <a:endParaRPr b="1"/>
          </a:p>
          <a:p>
            <a:pPr indent="-342900" lvl="0" marL="457200" rtl="0" algn="l">
              <a:spcBef>
                <a:spcPts val="1000"/>
              </a:spcBef>
              <a:spcAft>
                <a:spcPts val="0"/>
              </a:spcAft>
              <a:buSzPts val="1800"/>
              <a:buChar char="●"/>
            </a:pPr>
            <a:r>
              <a:rPr lang="sv-SE" sz="1800"/>
              <a:t>Describe the area of formal verification in general, including model checking and runtime verification, and its relationship to software quality</a:t>
            </a:r>
            <a:endParaRPr sz="1800"/>
          </a:p>
          <a:p>
            <a:pPr indent="-342900" lvl="0" marL="457200" rtl="0" algn="l">
              <a:spcBef>
                <a:spcPts val="1000"/>
              </a:spcBef>
              <a:spcAft>
                <a:spcPts val="0"/>
              </a:spcAft>
              <a:buSzPts val="1800"/>
              <a:buChar char="●"/>
            </a:pPr>
            <a:r>
              <a:rPr lang="sv-SE" sz="1800"/>
              <a:t>Define metrics or monitoring quality of projects, products and processes</a:t>
            </a:r>
            <a:endParaRPr sz="1800"/>
          </a:p>
          <a:p>
            <a:pPr indent="-342900" lvl="0" marL="457200" rtl="0" algn="l">
              <a:spcBef>
                <a:spcPts val="1000"/>
              </a:spcBef>
              <a:spcAft>
                <a:spcPts val="0"/>
              </a:spcAft>
              <a:buSzPts val="1800"/>
              <a:buChar char="●"/>
            </a:pPr>
            <a:r>
              <a:rPr lang="sv-SE" sz="1800"/>
              <a:t>Construct appropriate and meaningful test cases, and interpret and explain (to stakeholders) the results of the application of such test cases (using appropriate tools) to practical examples</a:t>
            </a:r>
            <a:endParaRPr sz="1800"/>
          </a:p>
          <a:p>
            <a:pPr indent="-342900" lvl="0" marL="457200" rtl="0" algn="l">
              <a:spcBef>
                <a:spcPts val="1000"/>
              </a:spcBef>
              <a:spcAft>
                <a:spcPts val="0"/>
              </a:spcAft>
              <a:buSzPts val="1800"/>
              <a:buChar char="●"/>
            </a:pPr>
            <a:r>
              <a:rPr lang="sv-SE" sz="1800"/>
              <a:t>Write models in at least one formal specification language plan and produce appropriate documentation for testing</a:t>
            </a:r>
            <a:endParaRPr sz="1800"/>
          </a:p>
          <a:p>
            <a:pPr indent="-342900" lvl="0" marL="457200" rtl="0" algn="l">
              <a:spcBef>
                <a:spcPts val="1000"/>
              </a:spcBef>
              <a:spcAft>
                <a:spcPts val="0"/>
              </a:spcAft>
              <a:buSzPts val="1800"/>
              <a:buChar char="●"/>
            </a:pPr>
            <a:r>
              <a:rPr lang="sv-SE" sz="1800"/>
              <a:t>Apply different testing techniques on realistic examples </a:t>
            </a:r>
            <a:endParaRPr sz="1800"/>
          </a:p>
          <a:p>
            <a:pPr indent="0" lvl="0" marL="0" rtl="0" algn="l">
              <a:spcBef>
                <a:spcPts val="100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0" name="Google Shape;18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81" name="Google Shape;18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93700" lvl="0" marL="457200" rtl="0" algn="l">
              <a:spcBef>
                <a:spcPts val="1000"/>
              </a:spcBef>
              <a:spcAft>
                <a:spcPts val="0"/>
              </a:spcAft>
              <a:buSzPts val="2600"/>
              <a:buChar char="●"/>
            </a:pPr>
            <a:r>
              <a:rPr lang="sv-SE"/>
              <a:t>Identify emerging techniques and methods for quality management using relevant sources</a:t>
            </a:r>
            <a:endParaRPr/>
          </a:p>
          <a:p>
            <a:pPr indent="-393700" lvl="0" marL="457200" rtl="0" algn="l">
              <a:spcBef>
                <a:spcPts val="1000"/>
              </a:spcBef>
              <a:spcAft>
                <a:spcPts val="0"/>
              </a:spcAft>
              <a:buSzPts val="2600"/>
              <a:buChar char="●"/>
            </a:pPr>
            <a:r>
              <a:rPr lang="sv-SE"/>
              <a:t>Identify and hypothesize about sources of program failures, and reflect on how to better verify the correctness of such programs</a:t>
            </a:r>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Lecture Plan (approximate)</a:t>
            </a:r>
            <a:endParaRPr/>
          </a:p>
        </p:txBody>
      </p:sp>
      <p:sp>
        <p:nvSpPr>
          <p:cNvPr id="187" name="Google Shape;187;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88" name="Google Shape;188;p28"/>
          <p:cNvPicPr preferRelativeResize="0"/>
          <p:nvPr/>
        </p:nvPicPr>
        <p:blipFill>
          <a:blip r:embed="rId3">
            <a:alphaModFix/>
          </a:blip>
          <a:stretch>
            <a:fillRect/>
          </a:stretch>
        </p:blipFill>
        <p:spPr>
          <a:xfrm>
            <a:off x="1747113" y="1243649"/>
            <a:ext cx="5397926" cy="3594450"/>
          </a:xfrm>
          <a:prstGeom prst="rect">
            <a:avLst/>
          </a:prstGeom>
          <a:noFill/>
          <a:ln>
            <a:noFill/>
          </a:ln>
        </p:spPr>
      </p:pic>
      <p:sp>
        <p:nvSpPr>
          <p:cNvPr id="189" name="Google Shape;189;p28"/>
          <p:cNvSpPr txBox="1"/>
          <p:nvPr/>
        </p:nvSpPr>
        <p:spPr>
          <a:xfrm>
            <a:off x="532750" y="1908225"/>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2-3</a:t>
            </a:r>
            <a:endParaRPr/>
          </a:p>
        </p:txBody>
      </p:sp>
      <p:sp>
        <p:nvSpPr>
          <p:cNvPr id="190" name="Google Shape;190;p28"/>
          <p:cNvSpPr txBox="1"/>
          <p:nvPr/>
        </p:nvSpPr>
        <p:spPr>
          <a:xfrm>
            <a:off x="6497000" y="1334125"/>
            <a:ext cx="16008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4 - 8, 12</a:t>
            </a:r>
            <a:endParaRPr/>
          </a:p>
        </p:txBody>
      </p:sp>
      <p:sp>
        <p:nvSpPr>
          <p:cNvPr id="191" name="Google Shape;191;p28"/>
          <p:cNvSpPr txBox="1"/>
          <p:nvPr/>
        </p:nvSpPr>
        <p:spPr>
          <a:xfrm>
            <a:off x="731000" y="3404450"/>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9 - 11</a:t>
            </a:r>
            <a:endParaRPr/>
          </a:p>
        </p:txBody>
      </p:sp>
      <p:sp>
        <p:nvSpPr>
          <p:cNvPr id="192" name="Google Shape;192;p28"/>
          <p:cNvSpPr txBox="1"/>
          <p:nvPr/>
        </p:nvSpPr>
        <p:spPr>
          <a:xfrm>
            <a:off x="6414375" y="3404450"/>
            <a:ext cx="15480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13 - 14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Changes from Last Time</a:t>
            </a:r>
            <a:endParaRPr/>
          </a:p>
        </p:txBody>
      </p:sp>
      <p:sp>
        <p:nvSpPr>
          <p:cNvPr id="200" name="Google Shape;200;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 topics removed to allow more time on others.</a:t>
            </a:r>
            <a:endParaRPr/>
          </a:p>
          <a:p>
            <a:pPr indent="-393700" lvl="0" marL="457200" rtl="0" algn="l">
              <a:spcBef>
                <a:spcPts val="1000"/>
              </a:spcBef>
              <a:spcAft>
                <a:spcPts val="0"/>
              </a:spcAft>
              <a:buSzPts val="2600"/>
              <a:buChar char="•"/>
            </a:pPr>
            <a:r>
              <a:rPr lang="sv-SE"/>
              <a:t>Slides have been revised to clarify presentation.</a:t>
            </a:r>
            <a:endParaRPr/>
          </a:p>
          <a:p>
            <a:pPr indent="-393700" lvl="0" marL="457200" rtl="0" algn="l">
              <a:spcBef>
                <a:spcPts val="1000"/>
              </a:spcBef>
              <a:spcAft>
                <a:spcPts val="0"/>
              </a:spcAft>
              <a:buSzPts val="2600"/>
              <a:buChar char="•"/>
            </a:pPr>
            <a:r>
              <a:rPr lang="sv-SE"/>
              <a:t>Changes have been made to lectures and exercise sessions to account for online teaching.</a:t>
            </a:r>
            <a:endParaRPr/>
          </a:p>
          <a:p>
            <a:pPr indent="-393700" lvl="0" marL="457200" rtl="0" algn="l">
              <a:spcBef>
                <a:spcPts val="1000"/>
              </a:spcBef>
              <a:spcAft>
                <a:spcPts val="0"/>
              </a:spcAft>
              <a:buSzPts val="2600"/>
              <a:buChar char="•"/>
            </a:pPr>
            <a:r>
              <a:rPr lang="sv-SE"/>
              <a:t>Assignments have been adjusted for clarity and to reflect changes in the topics.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Literature</a:t>
            </a:r>
            <a:endParaRPr/>
          </a:p>
        </p:txBody>
      </p:sp>
      <p:sp>
        <p:nvSpPr>
          <p:cNvPr id="206" name="Google Shape;206;p30"/>
          <p:cNvSpPr txBox="1"/>
          <p:nvPr>
            <p:ph idx="1" type="body"/>
          </p:nvPr>
        </p:nvSpPr>
        <p:spPr>
          <a:xfrm>
            <a:off x="468897" y="1282400"/>
            <a:ext cx="5471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Software Testing and Analysis, Mauro Pezze and Michal Young.</a:t>
            </a:r>
            <a:endParaRPr/>
          </a:p>
          <a:p>
            <a:pPr indent="-368300" lvl="1" marL="914400" rtl="0" algn="l">
              <a:spcBef>
                <a:spcPts val="500"/>
              </a:spcBef>
              <a:spcAft>
                <a:spcPts val="0"/>
              </a:spcAft>
              <a:buSzPts val="2200"/>
              <a:buChar char="•"/>
            </a:pPr>
            <a:r>
              <a:rPr lang="sv-SE"/>
              <a:t>Free from </a:t>
            </a:r>
            <a:r>
              <a:rPr lang="sv-SE" u="sng">
                <a:solidFill>
                  <a:schemeClr val="hlink"/>
                </a:solidFill>
                <a:hlinkClick r:id="rId3"/>
              </a:rPr>
              <a:t>https://ix.cs.uoregon.edu/~michal/book/free.php</a:t>
            </a:r>
            <a:r>
              <a:rPr lang="sv-SE"/>
              <a:t> </a:t>
            </a:r>
            <a:endParaRPr/>
          </a:p>
          <a:p>
            <a:pPr indent="-368300" lvl="1" marL="914400" rtl="0" algn="l">
              <a:spcBef>
                <a:spcPts val="500"/>
              </a:spcBef>
              <a:spcAft>
                <a:spcPts val="0"/>
              </a:spcAft>
              <a:buSzPts val="2200"/>
              <a:buChar char="•"/>
            </a:pPr>
            <a:r>
              <a:rPr lang="sv-SE"/>
              <a:t>Gives more information on many of the topics covered</a:t>
            </a:r>
            <a:endParaRPr/>
          </a:p>
          <a:p>
            <a:pPr indent="-393700" lvl="0" marL="457200" rtl="0" algn="l">
              <a:spcBef>
                <a:spcPts val="1000"/>
              </a:spcBef>
              <a:spcAft>
                <a:spcPts val="0"/>
              </a:spcAft>
              <a:buSzPts val="2600"/>
              <a:buChar char="•"/>
            </a:pPr>
            <a:r>
              <a:rPr lang="sv-SE"/>
              <a:t>Others posted to Canvas</a:t>
            </a:r>
            <a:endParaRPr/>
          </a:p>
        </p:txBody>
      </p:sp>
      <p:pic>
        <p:nvPicPr>
          <p:cNvPr descr="Screenshot from 2015-12-04 13:51:52.png" id="207" name="Google Shape;207;p30"/>
          <p:cNvPicPr preferRelativeResize="0"/>
          <p:nvPr/>
        </p:nvPicPr>
        <p:blipFill>
          <a:blip r:embed="rId4">
            <a:alphaModFix/>
          </a:blip>
          <a:stretch>
            <a:fillRect/>
          </a:stretch>
        </p:blipFill>
        <p:spPr>
          <a:xfrm>
            <a:off x="6084325" y="1242203"/>
            <a:ext cx="2864737" cy="3560688"/>
          </a:xfrm>
          <a:prstGeom prst="rect">
            <a:avLst/>
          </a:prstGeom>
          <a:noFill/>
          <a:ln>
            <a:noFill/>
          </a:ln>
        </p:spPr>
      </p:pic>
      <p:sp>
        <p:nvSpPr>
          <p:cNvPr id="208" name="Google Shape;208;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Prerequisite Knowledge</a:t>
            </a:r>
            <a:endParaRPr/>
          </a:p>
        </p:txBody>
      </p:sp>
      <p:sp>
        <p:nvSpPr>
          <p:cNvPr id="214" name="Google Shape;214;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You need to be proficient in Java </a:t>
            </a:r>
            <a:endParaRPr/>
          </a:p>
          <a:p>
            <a:pPr indent="-368300" lvl="1" marL="914400" rtl="0" algn="l">
              <a:spcBef>
                <a:spcPts val="500"/>
              </a:spcBef>
              <a:spcAft>
                <a:spcPts val="0"/>
              </a:spcAft>
              <a:buSzPts val="2200"/>
              <a:buChar char="•"/>
            </a:pPr>
            <a:r>
              <a:rPr lang="sv-SE"/>
              <a:t>(ideally, some knowledge of C/C++)</a:t>
            </a:r>
            <a:endParaRPr/>
          </a:p>
          <a:p>
            <a:pPr indent="-393700" lvl="0" marL="457200" rtl="0" algn="l">
              <a:spcBef>
                <a:spcPts val="1000"/>
              </a:spcBef>
              <a:spcAft>
                <a:spcPts val="0"/>
              </a:spcAft>
              <a:buSzPts val="2600"/>
              <a:buChar char="•"/>
            </a:pPr>
            <a:r>
              <a:rPr lang="sv-SE"/>
              <a:t>Basic understanding of build systems and continuous integration</a:t>
            </a:r>
            <a:endParaRPr/>
          </a:p>
          <a:p>
            <a:pPr indent="-368300" lvl="1" marL="914400" rtl="0" algn="l">
              <a:spcBef>
                <a:spcPts val="500"/>
              </a:spcBef>
              <a:spcAft>
                <a:spcPts val="0"/>
              </a:spcAft>
              <a:buSzPts val="2200"/>
              <a:buChar char="•"/>
            </a:pPr>
            <a:r>
              <a:rPr lang="sv-SE"/>
              <a:t>We will go over specifics later.</a:t>
            </a:r>
            <a:endParaRPr/>
          </a:p>
          <a:p>
            <a:pPr indent="-393700" lvl="0" marL="457200" rtl="0" algn="l">
              <a:spcBef>
                <a:spcPts val="1000"/>
              </a:spcBef>
              <a:spcAft>
                <a:spcPts val="0"/>
              </a:spcAft>
              <a:buSzPts val="2600"/>
              <a:buChar char="•"/>
            </a:pPr>
            <a:r>
              <a:rPr lang="sv-SE"/>
              <a:t>Basic understanding of logic and sets.</a:t>
            </a:r>
            <a:endParaRPr/>
          </a:p>
          <a:p>
            <a:pPr indent="-368300" lvl="0" marL="914400" rtl="0" algn="l">
              <a:spcBef>
                <a:spcPts val="1000"/>
              </a:spcBef>
              <a:spcAft>
                <a:spcPts val="0"/>
              </a:spcAft>
              <a:buSzPts val="2200"/>
              <a:buChar char="•"/>
            </a:pPr>
            <a:r>
              <a:rPr lang="sv-SE" sz="2200"/>
              <a:t>Formal verification based on logical arguments.</a:t>
            </a:r>
            <a:endParaRPr sz="2200"/>
          </a:p>
          <a:p>
            <a:pPr indent="0" lvl="0" marL="0" rtl="0" algn="l">
              <a:spcBef>
                <a:spcPts val="1000"/>
              </a:spcBef>
              <a:spcAft>
                <a:spcPts val="0"/>
              </a:spcAft>
              <a:buNone/>
            </a:pPr>
            <a:r>
              <a:t/>
            </a:r>
            <a:endParaRPr/>
          </a:p>
        </p:txBody>
      </p:sp>
      <p:sp>
        <p:nvSpPr>
          <p:cNvPr id="215" name="Google Shape;215;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21" name="Google Shape;221;p32"/>
          <p:cNvSpPr txBox="1"/>
          <p:nvPr>
            <p:ph idx="1" type="body"/>
          </p:nvPr>
        </p:nvSpPr>
        <p:spPr>
          <a:xfrm>
            <a:off x="418550" y="1224200"/>
            <a:ext cx="8217900" cy="35769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     </a:t>
            </a:r>
            <a:r>
              <a:rPr lang="sv-SE"/>
              <a:t>Lectures (Wed 8:15-10:00, Friday 10:15-12:00)</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pic>
        <p:nvPicPr>
          <p:cNvPr descr="Lecture_Blue-Focus-Marketing.jpg" id="222" name="Google Shape;222;p32"/>
          <p:cNvPicPr preferRelativeResize="0"/>
          <p:nvPr/>
        </p:nvPicPr>
        <p:blipFill>
          <a:blip r:embed="rId3">
            <a:alphaModFix/>
          </a:blip>
          <a:stretch>
            <a:fillRect/>
          </a:stretch>
        </p:blipFill>
        <p:spPr>
          <a:xfrm>
            <a:off x="3482775" y="1758625"/>
            <a:ext cx="1927841" cy="1151026"/>
          </a:xfrm>
          <a:prstGeom prst="rect">
            <a:avLst/>
          </a:prstGeom>
          <a:noFill/>
          <a:ln>
            <a:noFill/>
          </a:ln>
        </p:spPr>
      </p:pic>
      <p:sp>
        <p:nvSpPr>
          <p:cNvPr id="223" name="Google Shape;223;p32"/>
          <p:cNvSpPr txBox="1"/>
          <p:nvPr>
            <p:ph idx="1" type="body"/>
          </p:nvPr>
        </p:nvSpPr>
        <p:spPr>
          <a:xfrm>
            <a:off x="376600" y="2633650"/>
            <a:ext cx="3452700" cy="64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Exercise Sessions</a:t>
            </a:r>
            <a:br>
              <a:rPr lang="sv-SE"/>
            </a:br>
            <a:r>
              <a:rPr lang="sv-SE"/>
              <a:t>(Friday, 13:15-15:00)</a:t>
            </a:r>
            <a:endParaRPr/>
          </a:p>
        </p:txBody>
      </p:sp>
      <p:pic>
        <p:nvPicPr>
          <p:cNvPr descr="34.jpg" id="224" name="Google Shape;224;p32"/>
          <p:cNvPicPr preferRelativeResize="0"/>
          <p:nvPr/>
        </p:nvPicPr>
        <p:blipFill>
          <a:blip r:embed="rId4">
            <a:alphaModFix/>
          </a:blip>
          <a:stretch>
            <a:fillRect/>
          </a:stretch>
        </p:blipFill>
        <p:spPr>
          <a:xfrm>
            <a:off x="728009" y="3553743"/>
            <a:ext cx="2617062" cy="1288330"/>
          </a:xfrm>
          <a:prstGeom prst="rect">
            <a:avLst/>
          </a:prstGeom>
          <a:noFill/>
          <a:ln>
            <a:noFill/>
          </a:ln>
        </p:spPr>
      </p:pic>
      <p:pic>
        <p:nvPicPr>
          <p:cNvPr descr="Project-Management.jpg" id="225" name="Google Shape;225;p32"/>
          <p:cNvPicPr preferRelativeResize="0"/>
          <p:nvPr/>
        </p:nvPicPr>
        <p:blipFill>
          <a:blip r:embed="rId5">
            <a:alphaModFix/>
          </a:blip>
          <a:stretch>
            <a:fillRect/>
          </a:stretch>
        </p:blipFill>
        <p:spPr>
          <a:xfrm>
            <a:off x="5865754" y="3464986"/>
            <a:ext cx="2874660" cy="1388609"/>
          </a:xfrm>
          <a:prstGeom prst="rect">
            <a:avLst/>
          </a:prstGeom>
          <a:noFill/>
          <a:ln>
            <a:noFill/>
          </a:ln>
        </p:spPr>
      </p:pic>
      <p:sp>
        <p:nvSpPr>
          <p:cNvPr id="226" name="Google Shape;226;p32"/>
          <p:cNvSpPr txBox="1"/>
          <p:nvPr>
            <p:ph idx="1" type="body"/>
          </p:nvPr>
        </p:nvSpPr>
        <p:spPr>
          <a:xfrm>
            <a:off x="5780322" y="2909642"/>
            <a:ext cx="3324900" cy="6441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Group Assignments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27" name="Google Shape;227;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6" name="Google Shape;86;p1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4" name="Google Shape;23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Online Lectures</a:t>
            </a:r>
            <a:endParaRPr/>
          </a:p>
        </p:txBody>
      </p:sp>
      <p:sp>
        <p:nvSpPr>
          <p:cNvPr id="235" name="Google Shape;23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lectures and exercise sessions on Zoom.</a:t>
            </a:r>
            <a:endParaRPr/>
          </a:p>
          <a:p>
            <a:pPr indent="-393700" lvl="0" marL="457200" rtl="0" algn="l">
              <a:spcBef>
                <a:spcPts val="1000"/>
              </a:spcBef>
              <a:spcAft>
                <a:spcPts val="0"/>
              </a:spcAft>
              <a:buSzPts val="2600"/>
              <a:buChar char="•"/>
            </a:pPr>
            <a:r>
              <a:rPr lang="sv-SE"/>
              <a:t>Lectures recorded and links posted to Canvas.</a:t>
            </a:r>
            <a:endParaRPr/>
          </a:p>
          <a:p>
            <a:pPr indent="-393700" lvl="0" marL="457200" rtl="0" algn="l">
              <a:spcBef>
                <a:spcPts val="1000"/>
              </a:spcBef>
              <a:spcAft>
                <a:spcPts val="0"/>
              </a:spcAft>
              <a:buSzPts val="2600"/>
              <a:buChar char="•"/>
            </a:pPr>
            <a:r>
              <a:rPr lang="sv-SE"/>
              <a:t>Use real names, mute/no camera, ask questions via chat.</a:t>
            </a:r>
            <a:endParaRPr/>
          </a:p>
          <a:p>
            <a:pPr indent="-368300" lvl="1" marL="914400" rtl="0" algn="l">
              <a:spcBef>
                <a:spcPts val="500"/>
              </a:spcBef>
              <a:spcAft>
                <a:spcPts val="0"/>
              </a:spcAft>
              <a:buSzPts val="2200"/>
              <a:buChar char="•"/>
            </a:pPr>
            <a:r>
              <a:rPr lang="sv-SE"/>
              <a:t>(exercise sessions may be more interactive)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2" name="Google Shape;24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43" name="Google Shape;24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Sub-Courses</a:t>
            </a:r>
            <a:endParaRPr b="1"/>
          </a:p>
          <a:p>
            <a:pPr indent="-393700" lvl="0" marL="457200" rtl="0" algn="l">
              <a:spcBef>
                <a:spcPts val="1000"/>
              </a:spcBef>
              <a:spcAft>
                <a:spcPts val="0"/>
              </a:spcAft>
              <a:buSzPts val="2600"/>
              <a:buChar char="•"/>
            </a:pPr>
            <a:r>
              <a:rPr lang="sv-SE"/>
              <a:t>Written examination (Skriftlig tentamen), 4.5 higher education credits</a:t>
            </a:r>
            <a:endParaRPr/>
          </a:p>
          <a:p>
            <a:pPr indent="-368300" lvl="1" marL="914400" rtl="0" algn="l">
              <a:spcBef>
                <a:spcPts val="0"/>
              </a:spcBef>
              <a:spcAft>
                <a:spcPts val="0"/>
              </a:spcAft>
              <a:buSzPts val="2200"/>
              <a:buChar char="•"/>
            </a:pPr>
            <a:r>
              <a:rPr lang="sv-SE"/>
              <a:t>Grading scale: Pass with Distinction (VG), Pass (G) and Fail (U)</a:t>
            </a:r>
            <a:endParaRPr/>
          </a:p>
          <a:p>
            <a:pPr indent="-393700" lvl="0" marL="457200" rtl="0" algn="l">
              <a:spcBef>
                <a:spcPts val="0"/>
              </a:spcBef>
              <a:spcAft>
                <a:spcPts val="0"/>
              </a:spcAft>
              <a:buSzPts val="2600"/>
              <a:buChar char="•"/>
            </a:pPr>
            <a:r>
              <a:rPr lang="sv-SE"/>
              <a:t>Assignments (Inlämningsuppgifter), 3 higher education credits</a:t>
            </a:r>
            <a:endParaRPr/>
          </a:p>
          <a:p>
            <a:pPr indent="-368300" lvl="1" marL="914400" rtl="0" algn="l">
              <a:spcBef>
                <a:spcPts val="0"/>
              </a:spcBef>
              <a:spcAft>
                <a:spcPts val="0"/>
              </a:spcAft>
              <a:buSzPts val="2200"/>
              <a:buChar char="•"/>
            </a:pPr>
            <a:r>
              <a:rPr lang="sv-SE"/>
              <a:t>Grading scale: Pass (G) and Fail (U)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0" name="Google Shape;250;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51" name="Google Shape;251;p35"/>
          <p:cNvSpPr txBox="1"/>
          <p:nvPr>
            <p:ph idx="1" type="body"/>
          </p:nvPr>
        </p:nvSpPr>
        <p:spPr>
          <a:xfrm>
            <a:off x="468900" y="1282400"/>
            <a:ext cx="8385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Individual hall exam at end of course</a:t>
            </a:r>
            <a:endParaRPr/>
          </a:p>
          <a:p>
            <a:pPr indent="-393700" lvl="0" marL="457200" rtl="0" algn="l">
              <a:spcBef>
                <a:spcPts val="1000"/>
              </a:spcBef>
              <a:spcAft>
                <a:spcPts val="0"/>
              </a:spcAft>
              <a:buSzPts val="2600"/>
              <a:buChar char="•"/>
            </a:pPr>
            <a:r>
              <a:rPr lang="sv-SE"/>
              <a:t>Written assignments in teams of three.</a:t>
            </a:r>
            <a:endParaRPr/>
          </a:p>
          <a:p>
            <a:pPr indent="-368300" lvl="1" marL="914400" rtl="0" algn="l">
              <a:spcBef>
                <a:spcPts val="500"/>
              </a:spcBef>
              <a:spcAft>
                <a:spcPts val="0"/>
              </a:spcAft>
              <a:buSzPts val="2200"/>
              <a:buChar char="•"/>
            </a:pPr>
            <a:r>
              <a:rPr b="1" lang="sv-SE"/>
              <a:t>You may choose your own team.</a:t>
            </a:r>
            <a:endParaRPr b="1"/>
          </a:p>
          <a:p>
            <a:pPr indent="-368300" lvl="1" marL="914400" rtl="0" algn="l">
              <a:spcBef>
                <a:spcPts val="500"/>
              </a:spcBef>
              <a:spcAft>
                <a:spcPts val="0"/>
              </a:spcAft>
              <a:buSzPts val="2200"/>
              <a:buChar char="•"/>
            </a:pPr>
            <a:r>
              <a:rPr b="1" lang="sv-SE"/>
              <a:t>E-mail names to </a:t>
            </a:r>
            <a:r>
              <a:rPr b="1" lang="sv-SE" u="sng">
                <a:solidFill>
                  <a:schemeClr val="hlink"/>
                </a:solidFill>
                <a:hlinkClick r:id="rId3"/>
              </a:rPr>
              <a:t>ggay@chalmers.se</a:t>
            </a:r>
            <a:endParaRPr b="1"/>
          </a:p>
          <a:p>
            <a:pPr indent="-368300" lvl="1" marL="914400" rtl="0" algn="l">
              <a:spcBef>
                <a:spcPts val="500"/>
              </a:spcBef>
              <a:spcAft>
                <a:spcPts val="0"/>
              </a:spcAft>
              <a:buSzPts val="2200"/>
              <a:buChar char="•"/>
            </a:pPr>
            <a:r>
              <a:rPr b="1" lang="sv-SE"/>
              <a:t>E-mail if you want to be assigned to a team.</a:t>
            </a:r>
            <a:endParaRPr b="1"/>
          </a:p>
          <a:p>
            <a:pPr indent="-393700" lvl="0" marL="457200" rtl="0" algn="l">
              <a:spcBef>
                <a:spcPts val="1000"/>
              </a:spcBef>
              <a:spcAft>
                <a:spcPts val="0"/>
              </a:spcAft>
              <a:buSzPts val="2600"/>
              <a:buChar char="•"/>
            </a:pPr>
            <a:r>
              <a:rPr lang="sv-SE"/>
              <a:t>Three written assignments.</a:t>
            </a:r>
            <a:endParaRPr/>
          </a:p>
          <a:p>
            <a:pPr indent="-368300" lvl="1" marL="914400" rtl="0" algn="l">
              <a:spcBef>
                <a:spcPts val="500"/>
              </a:spcBef>
              <a:spcAft>
                <a:spcPts val="0"/>
              </a:spcAft>
              <a:buSzPts val="2200"/>
              <a:buChar char="•"/>
            </a:pPr>
            <a:r>
              <a:rPr lang="sv-SE"/>
              <a:t>Equally weighted. </a:t>
            </a:r>
            <a:endParaRPr/>
          </a:p>
          <a:p>
            <a:pPr indent="-368300" lvl="1" marL="914400" rtl="0" algn="l">
              <a:spcBef>
                <a:spcPts val="500"/>
              </a:spcBef>
              <a:spcAft>
                <a:spcPts val="0"/>
              </a:spcAft>
              <a:buSzPts val="2200"/>
              <a:buChar char="•"/>
            </a:pPr>
            <a:r>
              <a:rPr lang="sv-SE"/>
              <a:t>Final grade is average of three assignment grades.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8" name="Google Shape;258;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59" name="Google Shape;259;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Self and peer-evaluation due with each assignment</a:t>
            </a:r>
            <a:endParaRPr/>
          </a:p>
          <a:p>
            <a:pPr indent="-368300" lvl="1" marL="914400" rtl="0" algn="l">
              <a:spcBef>
                <a:spcPts val="500"/>
              </a:spcBef>
              <a:spcAft>
                <a:spcPts val="0"/>
              </a:spcAft>
              <a:buSzPts val="2200"/>
              <a:buChar char="•"/>
            </a:pPr>
            <a:r>
              <a:rPr lang="sv-SE"/>
              <a:t>May be used to adjust individual assignment grades.</a:t>
            </a:r>
            <a:endParaRPr/>
          </a:p>
          <a:p>
            <a:pPr indent="-368300" lvl="1" marL="914400" rtl="0" algn="l">
              <a:spcBef>
                <a:spcPts val="500"/>
              </a:spcBef>
              <a:spcAft>
                <a:spcPts val="0"/>
              </a:spcAft>
              <a:buSzPts val="2200"/>
              <a:buChar char="•"/>
            </a:pPr>
            <a:r>
              <a:rPr b="1" lang="sv-SE"/>
              <a:t>AKA: don’t slack off!</a:t>
            </a:r>
            <a:endParaRPr b="1"/>
          </a:p>
          <a:p>
            <a:pPr indent="-393700" lvl="0" marL="457200" rtl="0" algn="l">
              <a:spcBef>
                <a:spcPts val="1000"/>
              </a:spcBef>
              <a:spcAft>
                <a:spcPts val="0"/>
              </a:spcAft>
              <a:buSzPts val="2600"/>
              <a:buChar char="•"/>
            </a:pPr>
            <a:r>
              <a:rPr lang="sv-SE"/>
              <a:t>Late assignments, -20% per day, 0% after two days</a:t>
            </a:r>
            <a:endParaRPr/>
          </a:p>
          <a:p>
            <a:pPr indent="-393700" lvl="0" marL="457200" rtl="0" algn="l">
              <a:spcBef>
                <a:spcPts val="1000"/>
              </a:spcBef>
              <a:spcAft>
                <a:spcPts val="0"/>
              </a:spcAft>
              <a:buSzPts val="2600"/>
              <a:buChar char="•"/>
            </a:pPr>
            <a:r>
              <a:rPr lang="sv-SE"/>
              <a:t>If final assignment average is failing, all three assignments must be redone/resubmitted.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6" name="Google Shape;266;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Grading Scale</a:t>
            </a:r>
            <a:endParaRPr/>
          </a:p>
        </p:txBody>
      </p:sp>
      <p:sp>
        <p:nvSpPr>
          <p:cNvPr id="267" name="Google Shape;267;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Assignments: Pass (G), Fail (U)</a:t>
            </a:r>
            <a:endParaRPr/>
          </a:p>
          <a:p>
            <a:pPr indent="-393700" lvl="0" marL="457200" rtl="0" algn="l">
              <a:spcBef>
                <a:spcPts val="0"/>
              </a:spcBef>
              <a:spcAft>
                <a:spcPts val="0"/>
              </a:spcAft>
              <a:buSzPts val="2600"/>
              <a:buChar char="•"/>
            </a:pPr>
            <a:r>
              <a:rPr lang="sv-SE"/>
              <a:t>Exam: Pass w/ Distinction (VG), Pass (G), Fail (U)</a:t>
            </a:r>
            <a:endParaRPr/>
          </a:p>
        </p:txBody>
      </p:sp>
      <p:pic>
        <p:nvPicPr>
          <p:cNvPr id="268" name="Google Shape;268;p37"/>
          <p:cNvPicPr preferRelativeResize="0"/>
          <p:nvPr/>
        </p:nvPicPr>
        <p:blipFill>
          <a:blip r:embed="rId3">
            <a:alphaModFix/>
          </a:blip>
          <a:stretch>
            <a:fillRect/>
          </a:stretch>
        </p:blipFill>
        <p:spPr>
          <a:xfrm>
            <a:off x="981723" y="2247250"/>
            <a:ext cx="2988800" cy="2588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 Workload</a:t>
            </a:r>
            <a:endParaRPr/>
          </a:p>
        </p:txBody>
      </p:sp>
      <p:sp>
        <p:nvSpPr>
          <p:cNvPr id="274" name="Google Shape;274;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This class can be time consuming.</a:t>
            </a:r>
            <a:endParaRPr/>
          </a:p>
          <a:p>
            <a:pPr indent="-368300" lvl="1" marL="914400" rtl="0" algn="l">
              <a:spcBef>
                <a:spcPts val="500"/>
              </a:spcBef>
              <a:spcAft>
                <a:spcPts val="0"/>
              </a:spcAft>
              <a:buSzPts val="2200"/>
              <a:buChar char="•"/>
            </a:pPr>
            <a:r>
              <a:rPr lang="sv-SE"/>
              <a:t>Understanding the material takes time.</a:t>
            </a:r>
            <a:endParaRPr/>
          </a:p>
          <a:p>
            <a:pPr indent="-368300" lvl="1" marL="914400" rtl="0" algn="l">
              <a:spcBef>
                <a:spcPts val="500"/>
              </a:spcBef>
              <a:spcAft>
                <a:spcPts val="0"/>
              </a:spcAft>
              <a:buSzPts val="2200"/>
              <a:buChar char="•"/>
            </a:pPr>
            <a:r>
              <a:rPr lang="sv-SE"/>
              <a:t>Project work requires team coordination.</a:t>
            </a:r>
            <a:endParaRPr/>
          </a:p>
          <a:p>
            <a:pPr indent="-393700" lvl="0" marL="457200" rtl="0" algn="l">
              <a:spcBef>
                <a:spcPts val="1000"/>
              </a:spcBef>
              <a:spcAft>
                <a:spcPts val="0"/>
              </a:spcAft>
              <a:buSzPts val="2600"/>
              <a:buChar char="•"/>
            </a:pPr>
            <a:r>
              <a:rPr lang="sv-SE"/>
              <a:t>Do not underestimate the project work.</a:t>
            </a:r>
            <a:endParaRPr/>
          </a:p>
          <a:p>
            <a:pPr indent="-368300" lvl="1" marL="914400" rtl="0" algn="l">
              <a:spcBef>
                <a:spcPts val="500"/>
              </a:spcBef>
              <a:spcAft>
                <a:spcPts val="0"/>
              </a:spcAft>
              <a:buSzPts val="2200"/>
              <a:buChar char="•"/>
            </a:pPr>
            <a:r>
              <a:rPr lang="sv-SE"/>
              <a:t>Good engineering is hard.</a:t>
            </a:r>
            <a:endParaRPr/>
          </a:p>
          <a:p>
            <a:pPr indent="-368300" lvl="1" marL="914400" rtl="0" algn="l">
              <a:spcBef>
                <a:spcPts val="500"/>
              </a:spcBef>
              <a:spcAft>
                <a:spcPts val="0"/>
              </a:spcAft>
              <a:buSzPts val="2200"/>
              <a:buChar char="•"/>
            </a:pPr>
            <a:r>
              <a:rPr lang="sv-SE"/>
              <a:t>Planning and scheduling your time is essential.</a:t>
            </a:r>
            <a:endParaRPr/>
          </a:p>
          <a:p>
            <a:pPr indent="-368300" lvl="1" marL="914400" rtl="0" algn="l">
              <a:spcBef>
                <a:spcPts val="500"/>
              </a:spcBef>
              <a:spcAft>
                <a:spcPts val="0"/>
              </a:spcAft>
              <a:buSzPts val="2200"/>
              <a:buChar char="•"/>
            </a:pPr>
            <a:r>
              <a:rPr lang="sv-SE"/>
              <a:t>Do NOT delay getting started.</a:t>
            </a:r>
            <a:endParaRPr/>
          </a:p>
          <a:p>
            <a:pPr indent="-368300" lvl="1" marL="914400" rtl="0" algn="l">
              <a:spcBef>
                <a:spcPts val="500"/>
              </a:spcBef>
              <a:spcAft>
                <a:spcPts val="0"/>
              </a:spcAft>
              <a:buSzPts val="2200"/>
              <a:buChar char="•"/>
            </a:pPr>
            <a:r>
              <a:rPr lang="sv-SE"/>
              <a:t>Appoint a team leader (and rotate the role)</a:t>
            </a:r>
            <a:endParaRPr/>
          </a:p>
        </p:txBody>
      </p:sp>
      <p:sp>
        <p:nvSpPr>
          <p:cNvPr id="275" name="Google Shape;275;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81" name="Google Shape;281;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Integrity and Ethics:</a:t>
            </a:r>
            <a:endParaRPr i="1"/>
          </a:p>
          <a:p>
            <a:pPr indent="0" lvl="0" marL="0" rtl="0" algn="l">
              <a:lnSpc>
                <a:spcPct val="115000"/>
              </a:lnSpc>
              <a:spcBef>
                <a:spcPts val="0"/>
              </a:spcBef>
              <a:spcAft>
                <a:spcPts val="0"/>
              </a:spcAft>
              <a:buClr>
                <a:schemeClr val="dk1"/>
              </a:buClr>
              <a:buSzPts val="1100"/>
              <a:buFont typeface="Arial"/>
              <a:buNone/>
            </a:pPr>
            <a:r>
              <a:rPr lang="sv-SE" sz="1800">
                <a:highlight>
                  <a:srgbClr val="FFFFFF"/>
                </a:highlight>
              </a:rPr>
              <a:t>Homework and programs you submit for this class must be entirely your own. If this is not absolutely clear, then contact me. Any other collaboration of any type on any assignment is not permitted. It is your responsibility to protect your work from unauthorized access. Violation = failing grade and reporting.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don’t use chat unless asking or answering questions. Disruptive students will be warned and dismissed.</a:t>
            </a:r>
            <a:endParaRPr sz="1800"/>
          </a:p>
        </p:txBody>
      </p:sp>
      <p:sp>
        <p:nvSpPr>
          <p:cNvPr id="282" name="Google Shape;282;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88" name="Google Shape;288;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1800"/>
          </a:p>
          <a:p>
            <a:pPr indent="0" lvl="0" marL="0" rtl="0" algn="l">
              <a:lnSpc>
                <a:spcPct val="115000"/>
              </a:lnSpc>
              <a:spcBef>
                <a:spcPts val="0"/>
              </a:spcBef>
              <a:spcAft>
                <a:spcPts val="0"/>
              </a:spcAft>
              <a:buClr>
                <a:schemeClr val="dk1"/>
              </a:buClr>
              <a:buSzPts val="1100"/>
              <a:buFont typeface="Arial"/>
              <a:buNone/>
            </a:pPr>
            <a:r>
              <a:rPr lang="sv-SE" sz="2000"/>
              <a:t> </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disabilities. Contact teaching team early to discuss individual needs. </a:t>
            </a:r>
            <a:endParaRPr sz="1800"/>
          </a:p>
          <a:p>
            <a:pPr indent="0" lvl="0" marL="0" rtl="0" algn="l">
              <a:lnSpc>
                <a:spcPct val="115000"/>
              </a:lnSpc>
              <a:spcBef>
                <a:spcPts val="0"/>
              </a:spcBef>
              <a:spcAft>
                <a:spcPts val="0"/>
              </a:spcAft>
              <a:buNone/>
            </a:pPr>
            <a:r>
              <a:t/>
            </a:r>
            <a:endParaRPr sz="1100"/>
          </a:p>
        </p:txBody>
      </p:sp>
      <p:sp>
        <p:nvSpPr>
          <p:cNvPr id="289" name="Google Shape;289;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96" name="Google Shape;296;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03" name="Google Shape;303;p4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92" name="Google Shape;92;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93" name="Google Shape;93;p16"/>
          <p:cNvPicPr preferRelativeResize="0"/>
          <p:nvPr/>
        </p:nvPicPr>
        <p:blipFill>
          <a:blip r:embed="rId3">
            <a:alphaModFix/>
          </a:blip>
          <a:stretch>
            <a:fillRect/>
          </a:stretch>
        </p:blipFill>
        <p:spPr>
          <a:xfrm>
            <a:off x="5280798" y="1873025"/>
            <a:ext cx="2275536" cy="1170505"/>
          </a:xfrm>
          <a:prstGeom prst="rect">
            <a:avLst/>
          </a:prstGeom>
          <a:noFill/>
          <a:ln>
            <a:noFill/>
          </a:ln>
        </p:spPr>
      </p:pic>
      <p:pic>
        <p:nvPicPr>
          <p:cNvPr descr="power_grid_sun_yellow.jpg" id="94" name="Google Shape;94;p16"/>
          <p:cNvPicPr preferRelativeResize="0"/>
          <p:nvPr/>
        </p:nvPicPr>
        <p:blipFill>
          <a:blip r:embed="rId4">
            <a:alphaModFix/>
          </a:blip>
          <a:stretch>
            <a:fillRect/>
          </a:stretch>
        </p:blipFill>
        <p:spPr>
          <a:xfrm>
            <a:off x="5236488" y="3117656"/>
            <a:ext cx="2364131" cy="1531126"/>
          </a:xfrm>
          <a:prstGeom prst="rect">
            <a:avLst/>
          </a:prstGeom>
          <a:noFill/>
          <a:ln>
            <a:noFill/>
          </a:ln>
        </p:spPr>
      </p:pic>
      <p:pic>
        <p:nvPicPr>
          <p:cNvPr descr="mobile-homepage-sep2015-1.png" id="95" name="Google Shape;95;p16"/>
          <p:cNvPicPr preferRelativeResize="0"/>
          <p:nvPr/>
        </p:nvPicPr>
        <p:blipFill>
          <a:blip r:embed="rId5">
            <a:alphaModFix/>
          </a:blip>
          <a:stretch>
            <a:fillRect/>
          </a:stretch>
        </p:blipFill>
        <p:spPr>
          <a:xfrm>
            <a:off x="767450" y="1873031"/>
            <a:ext cx="1919534" cy="2740669"/>
          </a:xfrm>
          <a:prstGeom prst="rect">
            <a:avLst/>
          </a:prstGeom>
          <a:noFill/>
          <a:ln cap="flat" cmpd="sng" w="9525">
            <a:solidFill>
              <a:schemeClr val="dk2"/>
            </a:solidFill>
            <a:prstDash val="solid"/>
            <a:round/>
            <a:headEnd len="sm" w="sm" type="none"/>
            <a:tailEnd len="sm" w="sm" type="none"/>
          </a:ln>
        </p:spPr>
      </p:pic>
      <p:sp>
        <p:nvSpPr>
          <p:cNvPr id="96" name="Google Shape;96;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0" name="Google Shape;310;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The short (and not so simple) answers...</a:t>
            </a:r>
            <a:endParaRPr sz="3000"/>
          </a:p>
        </p:txBody>
      </p:sp>
      <p:sp>
        <p:nvSpPr>
          <p:cNvPr id="311" name="Google Shape;311;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release </a:t>
            </a:r>
            <a:r>
              <a:rPr b="1" lang="sv-SE"/>
              <a:t>when we can’t find any bugs…</a:t>
            </a:r>
            <a:endParaRPr b="1"/>
          </a:p>
          <a:p>
            <a:pPr indent="-393700" lvl="0" marL="457200" rtl="0" algn="l">
              <a:spcBef>
                <a:spcPts val="1000"/>
              </a:spcBef>
              <a:spcAft>
                <a:spcPts val="0"/>
              </a:spcAft>
              <a:buSzPts val="2600"/>
              <a:buChar char="•"/>
            </a:pPr>
            <a:r>
              <a:rPr lang="sv-SE"/>
              <a:t>We release </a:t>
            </a:r>
            <a:r>
              <a:rPr b="1" lang="sv-SE"/>
              <a:t>when we have finished testing…</a:t>
            </a:r>
            <a:endParaRPr b="1"/>
          </a:p>
          <a:p>
            <a:pPr indent="-393700" lvl="0" marL="457200" rtl="0" algn="l">
              <a:spcBef>
                <a:spcPts val="1000"/>
              </a:spcBef>
              <a:spcAft>
                <a:spcPts val="0"/>
              </a:spcAft>
              <a:buSzPts val="2600"/>
              <a:buChar char="•"/>
            </a:pPr>
            <a:r>
              <a:rPr lang="sv-SE"/>
              <a:t>We release </a:t>
            </a:r>
            <a:r>
              <a:rPr b="1" lang="sv-SE"/>
              <a:t>when quality is high...</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8" name="Google Shape;318;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Quality</a:t>
            </a:r>
            <a:endParaRPr/>
          </a:p>
        </p:txBody>
      </p:sp>
      <p:sp>
        <p:nvSpPr>
          <p:cNvPr id="319" name="Google Shape;319;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all want </a:t>
            </a:r>
            <a:r>
              <a:rPr b="1" lang="sv-SE"/>
              <a:t>high-quality</a:t>
            </a:r>
            <a:r>
              <a:rPr lang="sv-SE"/>
              <a:t> software.</a:t>
            </a:r>
            <a:endParaRPr/>
          </a:p>
          <a:p>
            <a:pPr indent="-368300" lvl="1" marL="914400" rtl="0" algn="l">
              <a:spcBef>
                <a:spcPts val="0"/>
              </a:spcBef>
              <a:spcAft>
                <a:spcPts val="0"/>
              </a:spcAft>
              <a:buSzPts val="2200"/>
              <a:buChar char="•"/>
            </a:pPr>
            <a:r>
              <a:rPr lang="sv-SE"/>
              <a:t>We don’t all agree on the definition of quality.</a:t>
            </a:r>
            <a:endParaRPr/>
          </a:p>
          <a:p>
            <a:pPr indent="-393700" lvl="0" marL="457200" rtl="0" algn="l">
              <a:spcBef>
                <a:spcPts val="0"/>
              </a:spcBef>
              <a:spcAft>
                <a:spcPts val="0"/>
              </a:spcAft>
              <a:buSzPts val="2600"/>
              <a:buChar char="•"/>
            </a:pPr>
            <a:r>
              <a:rPr lang="sv-SE"/>
              <a:t>Quality encompasses both </a:t>
            </a:r>
            <a:r>
              <a:rPr b="1" lang="sv-SE"/>
              <a:t>what</a:t>
            </a:r>
            <a:r>
              <a:rPr lang="sv-SE"/>
              <a:t> the system does and </a:t>
            </a:r>
            <a:r>
              <a:rPr b="1" lang="sv-SE"/>
              <a:t>how</a:t>
            </a:r>
            <a:r>
              <a:rPr lang="sv-SE"/>
              <a:t> it does it.</a:t>
            </a:r>
            <a:endParaRPr/>
          </a:p>
          <a:p>
            <a:pPr indent="-368300" lvl="1" marL="914400" rtl="0" algn="l">
              <a:spcBef>
                <a:spcPts val="0"/>
              </a:spcBef>
              <a:spcAft>
                <a:spcPts val="0"/>
              </a:spcAft>
              <a:buSzPts val="2200"/>
              <a:buChar char="•"/>
            </a:pPr>
            <a:r>
              <a:rPr lang="sv-SE"/>
              <a:t>How </a:t>
            </a:r>
            <a:r>
              <a:rPr i="1" lang="sv-SE"/>
              <a:t>quickly</a:t>
            </a:r>
            <a:r>
              <a:rPr lang="sv-SE"/>
              <a:t> it runs.</a:t>
            </a:r>
            <a:endParaRPr/>
          </a:p>
          <a:p>
            <a:pPr indent="-368300" lvl="1" marL="914400" rtl="0" algn="l">
              <a:spcBef>
                <a:spcPts val="0"/>
              </a:spcBef>
              <a:spcAft>
                <a:spcPts val="0"/>
              </a:spcAft>
              <a:buSzPts val="2200"/>
              <a:buChar char="•"/>
            </a:pPr>
            <a:r>
              <a:rPr lang="sv-SE"/>
              <a:t>How </a:t>
            </a:r>
            <a:r>
              <a:rPr i="1" lang="sv-SE"/>
              <a:t>secure</a:t>
            </a:r>
            <a:r>
              <a:rPr lang="sv-SE"/>
              <a:t> it is.</a:t>
            </a:r>
            <a:endParaRPr/>
          </a:p>
          <a:p>
            <a:pPr indent="-368300" lvl="1" marL="914400" rtl="0" algn="l">
              <a:spcBef>
                <a:spcPts val="0"/>
              </a:spcBef>
              <a:spcAft>
                <a:spcPts val="0"/>
              </a:spcAft>
              <a:buSzPts val="2200"/>
              <a:buChar char="•"/>
            </a:pPr>
            <a:r>
              <a:rPr lang="sv-SE"/>
              <a:t>How </a:t>
            </a:r>
            <a:r>
              <a:rPr i="1" lang="sv-SE"/>
              <a:t>available </a:t>
            </a:r>
            <a:r>
              <a:rPr lang="sv-SE"/>
              <a:t>its services are.</a:t>
            </a:r>
            <a:endParaRPr/>
          </a:p>
          <a:p>
            <a:pPr indent="-368300" lvl="1" marL="914400" rtl="0" algn="l">
              <a:spcBef>
                <a:spcPts val="0"/>
              </a:spcBef>
              <a:spcAft>
                <a:spcPts val="0"/>
              </a:spcAft>
              <a:buSzPts val="2200"/>
              <a:buChar char="•"/>
            </a:pPr>
            <a:r>
              <a:rPr lang="sv-SE"/>
              <a:t>How easily it </a:t>
            </a:r>
            <a:r>
              <a:rPr i="1" lang="sv-SE"/>
              <a:t>scales</a:t>
            </a:r>
            <a:r>
              <a:rPr lang="sv-SE"/>
              <a:t> to more users.</a:t>
            </a:r>
            <a:endParaRPr/>
          </a:p>
          <a:p>
            <a:pPr indent="-393700" lvl="0" marL="457200" rtl="0" algn="l">
              <a:spcBef>
                <a:spcPts val="0"/>
              </a:spcBef>
              <a:spcAft>
                <a:spcPts val="0"/>
              </a:spcAft>
              <a:buSzPts val="2600"/>
              <a:buChar char="•"/>
            </a:pPr>
            <a:r>
              <a:rPr lang="sv-SE"/>
              <a:t>Quality is hard to measure and assess objectively.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6" name="Google Shape;326;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27" name="Google Shape;327;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escribe </a:t>
            </a:r>
            <a:r>
              <a:rPr b="1" lang="sv-SE"/>
              <a:t>desired properties</a:t>
            </a:r>
            <a:r>
              <a:rPr lang="sv-SE"/>
              <a:t> of the system. </a:t>
            </a:r>
            <a:endParaRPr/>
          </a:p>
          <a:p>
            <a:pPr indent="-393700" lvl="0" marL="457200" rtl="0" algn="l">
              <a:spcBef>
                <a:spcPts val="1000"/>
              </a:spcBef>
              <a:spcAft>
                <a:spcPts val="0"/>
              </a:spcAft>
              <a:buSzPts val="2600"/>
              <a:buChar char="•"/>
            </a:pPr>
            <a:r>
              <a:rPr lang="sv-SE"/>
              <a:t>Developers prioritize attributes and design system that meets chosen thresholds.</a:t>
            </a:r>
            <a:endParaRPr/>
          </a:p>
          <a:p>
            <a:pPr indent="-393700" lvl="0" marL="457200" rtl="0" algn="l">
              <a:spcBef>
                <a:spcPts val="1000"/>
              </a:spcBef>
              <a:spcAft>
                <a:spcPts val="0"/>
              </a:spcAft>
              <a:buSzPts val="2600"/>
              <a:buChar char="•"/>
            </a:pPr>
            <a:r>
              <a:rPr lang="sv-SE"/>
              <a:t>Most relevant for this course: </a:t>
            </a:r>
            <a:r>
              <a:rPr b="1" lang="sv-SE"/>
              <a:t>dependability</a:t>
            </a:r>
            <a:endParaRPr b="1"/>
          </a:p>
          <a:p>
            <a:pPr indent="-368300" lvl="1" marL="914400" rtl="0" algn="l">
              <a:spcBef>
                <a:spcPts val="500"/>
              </a:spcBef>
              <a:spcAft>
                <a:spcPts val="0"/>
              </a:spcAft>
              <a:buSzPts val="2200"/>
              <a:buChar char="•"/>
            </a:pPr>
            <a:r>
              <a:rPr lang="sv-SE"/>
              <a:t>Ability to </a:t>
            </a:r>
            <a:r>
              <a:rPr i="1" lang="sv-SE"/>
              <a:t>consistently</a:t>
            </a:r>
            <a:r>
              <a:rPr lang="sv-SE"/>
              <a:t> offer correct functionality, even under </a:t>
            </a:r>
            <a:r>
              <a:rPr i="1" lang="sv-SE"/>
              <a:t>unforeseen</a:t>
            </a:r>
            <a:r>
              <a:rPr lang="sv-SE"/>
              <a:t> or </a:t>
            </a:r>
            <a:r>
              <a:rPr i="1" lang="sv-SE"/>
              <a:t>unsafe</a:t>
            </a:r>
            <a:r>
              <a:rPr lang="sv-SE"/>
              <a:t> conditions.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33" name="Google Shape;333;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t>Performance</a:t>
            </a:r>
            <a:endParaRPr b="1"/>
          </a:p>
          <a:p>
            <a:pPr indent="-368300" lvl="1" marL="914400" marR="0" rtl="0" algn="l">
              <a:lnSpc>
                <a:spcPct val="100000"/>
              </a:lnSpc>
              <a:spcBef>
                <a:spcPts val="0"/>
              </a:spcBef>
              <a:spcAft>
                <a:spcPts val="0"/>
              </a:spcAft>
              <a:buSzPts val="2200"/>
              <a:buChar char="•"/>
            </a:pPr>
            <a:r>
              <a:rPr lang="sv-SE"/>
              <a:t>A</a:t>
            </a:r>
            <a:r>
              <a:rPr lang="sv-SE"/>
              <a:t>bility to meet timing requirements. When events occur, the system must respond quickly.</a:t>
            </a:r>
            <a:endParaRPr/>
          </a:p>
          <a:p>
            <a:pPr indent="-393700" lvl="0" marL="457200" marR="0" rtl="0" algn="l">
              <a:lnSpc>
                <a:spcPct val="100000"/>
              </a:lnSpc>
              <a:spcBef>
                <a:spcPts val="0"/>
              </a:spcBef>
              <a:spcAft>
                <a:spcPts val="0"/>
              </a:spcAft>
              <a:buSzPts val="2600"/>
              <a:buChar char="•"/>
            </a:pPr>
            <a:r>
              <a:rPr b="1" lang="sv-SE"/>
              <a:t>Security</a:t>
            </a:r>
            <a:endParaRPr b="1"/>
          </a:p>
          <a:p>
            <a:pPr indent="-368300" lvl="1" marL="914400" marR="0" rtl="0" algn="l">
              <a:lnSpc>
                <a:spcPct val="100000"/>
              </a:lnSpc>
              <a:spcBef>
                <a:spcPts val="0"/>
              </a:spcBef>
              <a:spcAft>
                <a:spcPts val="0"/>
              </a:spcAft>
              <a:buSzPts val="2200"/>
              <a:buChar char="•"/>
            </a:pPr>
            <a:r>
              <a:rPr lang="sv-SE"/>
              <a:t>A</a:t>
            </a:r>
            <a:r>
              <a:rPr lang="sv-SE"/>
              <a:t>bility to protect information from unauthorized access while providing service to authorized users.</a:t>
            </a:r>
            <a:endParaRPr/>
          </a:p>
          <a:p>
            <a:pPr indent="-393700" lvl="0" marL="457200" rtl="0" algn="l">
              <a:lnSpc>
                <a:spcPct val="100000"/>
              </a:lnSpc>
              <a:spcBef>
                <a:spcPts val="0"/>
              </a:spcBef>
              <a:spcAft>
                <a:spcPts val="0"/>
              </a:spcAft>
              <a:buSzPts val="2600"/>
              <a:buChar char="•"/>
            </a:pPr>
            <a:r>
              <a:rPr b="1" lang="sv-SE"/>
              <a:t>Scalability</a:t>
            </a:r>
            <a:endParaRPr b="1"/>
          </a:p>
          <a:p>
            <a:pPr indent="-368300" lvl="1" marL="914400" rtl="0" algn="l">
              <a:lnSpc>
                <a:spcPct val="100000"/>
              </a:lnSpc>
              <a:spcBef>
                <a:spcPts val="0"/>
              </a:spcBef>
              <a:spcAft>
                <a:spcPts val="0"/>
              </a:spcAft>
              <a:buSzPts val="2200"/>
              <a:buChar char="•"/>
            </a:pPr>
            <a:r>
              <a:rPr lang="sv-SE"/>
              <a:t>Ability to “grow” the system to process more concurrent requests.</a:t>
            </a:r>
            <a:endParaRPr/>
          </a:p>
        </p:txBody>
      </p:sp>
      <p:sp>
        <p:nvSpPr>
          <p:cNvPr id="334" name="Google Shape;334;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40" name="Google Shape;340;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dk1"/>
              </a:buClr>
              <a:buSzPts val="2600"/>
              <a:buChar char="•"/>
            </a:pPr>
            <a:r>
              <a:rPr b="1" lang="sv-SE"/>
              <a:t>Availability</a:t>
            </a:r>
            <a:endParaRPr b="1"/>
          </a:p>
          <a:p>
            <a:pPr indent="-368300" lvl="1" marL="914400" marR="0" rtl="0" algn="l">
              <a:lnSpc>
                <a:spcPct val="100000"/>
              </a:lnSpc>
              <a:spcBef>
                <a:spcPts val="0"/>
              </a:spcBef>
              <a:spcAft>
                <a:spcPts val="0"/>
              </a:spcAft>
              <a:buSzPts val="2200"/>
              <a:buChar char="•"/>
            </a:pPr>
            <a:r>
              <a:rPr lang="sv-SE"/>
              <a:t>A</a:t>
            </a:r>
            <a:r>
              <a:rPr lang="sv-SE"/>
              <a:t>bility to carry out a task when needed, to minimize “downtime”, and to recover from failures.</a:t>
            </a:r>
            <a:endParaRPr/>
          </a:p>
          <a:p>
            <a:pPr indent="-393700" lvl="0" marL="457200" marR="0" rtl="0" algn="l">
              <a:lnSpc>
                <a:spcPct val="100000"/>
              </a:lnSpc>
              <a:spcBef>
                <a:spcPts val="0"/>
              </a:spcBef>
              <a:spcAft>
                <a:spcPts val="0"/>
              </a:spcAft>
              <a:buSzPts val="2600"/>
              <a:buChar char="•"/>
            </a:pPr>
            <a:r>
              <a:rPr b="1" lang="sv-SE"/>
              <a:t>Modifiability</a:t>
            </a:r>
            <a:endParaRPr b="1"/>
          </a:p>
          <a:p>
            <a:pPr indent="-368300" lvl="1" marL="914400" marR="0" rtl="0" algn="l">
              <a:lnSpc>
                <a:spcPct val="100000"/>
              </a:lnSpc>
              <a:spcBef>
                <a:spcPts val="0"/>
              </a:spcBef>
              <a:spcAft>
                <a:spcPts val="0"/>
              </a:spcAft>
              <a:buSzPts val="2200"/>
              <a:buChar char="•"/>
            </a:pPr>
            <a:r>
              <a:rPr lang="sv-SE"/>
              <a:t>A</a:t>
            </a:r>
            <a:r>
              <a:rPr lang="sv-SE"/>
              <a:t>bility to enhance software by fixing issues, adding features, and adapting to new environments. </a:t>
            </a:r>
            <a:endParaRPr/>
          </a:p>
          <a:p>
            <a:pPr indent="-393700" lvl="0" marL="457200" marR="0" rtl="0" algn="l">
              <a:lnSpc>
                <a:spcPct val="100000"/>
              </a:lnSpc>
              <a:spcBef>
                <a:spcPts val="0"/>
              </a:spcBef>
              <a:spcAft>
                <a:spcPts val="0"/>
              </a:spcAft>
              <a:buSzPts val="2600"/>
              <a:buChar char="•"/>
            </a:pPr>
            <a:r>
              <a:rPr b="1" lang="sv-SE"/>
              <a:t>Testability</a:t>
            </a:r>
            <a:endParaRPr b="1"/>
          </a:p>
          <a:p>
            <a:pPr indent="-368300" lvl="1" marL="914400" marR="0" rtl="0" algn="l">
              <a:lnSpc>
                <a:spcPct val="100000"/>
              </a:lnSpc>
              <a:spcBef>
                <a:spcPts val="0"/>
              </a:spcBef>
              <a:spcAft>
                <a:spcPts val="0"/>
              </a:spcAft>
              <a:buSzPts val="2200"/>
              <a:buChar char="•"/>
            </a:pPr>
            <a:r>
              <a:rPr lang="sv-SE"/>
              <a:t>A</a:t>
            </a:r>
            <a:r>
              <a:rPr lang="sv-SE"/>
              <a:t>bility to easily identify faults in a system. </a:t>
            </a:r>
            <a:endParaRPr/>
          </a:p>
          <a:p>
            <a:pPr indent="-368300" lvl="1" marL="914400" marR="0" rtl="0" algn="l">
              <a:lnSpc>
                <a:spcPct val="100000"/>
              </a:lnSpc>
              <a:spcBef>
                <a:spcPts val="0"/>
              </a:spcBef>
              <a:spcAft>
                <a:spcPts val="0"/>
              </a:spcAft>
              <a:buSzPts val="2200"/>
              <a:buChar char="•"/>
            </a:pPr>
            <a:r>
              <a:rPr lang="sv-SE"/>
              <a:t>Probability that a fault will result in a visible failure.</a:t>
            </a:r>
            <a:endParaRPr/>
          </a:p>
          <a:p>
            <a:pPr indent="0" lvl="0" marL="0" marR="0" rtl="0" algn="l">
              <a:lnSpc>
                <a:spcPct val="100000"/>
              </a:lnSpc>
              <a:spcBef>
                <a:spcPts val="600"/>
              </a:spcBef>
              <a:spcAft>
                <a:spcPts val="0"/>
              </a:spcAft>
              <a:buNone/>
            </a:pPr>
            <a:r>
              <a:t/>
            </a:r>
            <a:endParaRPr sz="2800"/>
          </a:p>
        </p:txBody>
      </p:sp>
      <p:sp>
        <p:nvSpPr>
          <p:cNvPr id="341" name="Google Shape;341;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47" name="Google Shape;347;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Char char="•"/>
            </a:pPr>
            <a:r>
              <a:rPr b="1" lang="sv-SE"/>
              <a:t>Interoperability</a:t>
            </a:r>
            <a:endParaRPr b="1"/>
          </a:p>
          <a:p>
            <a:pPr indent="-368300" lvl="1" marL="914400" marR="0" rtl="0" algn="l">
              <a:lnSpc>
                <a:spcPct val="100000"/>
              </a:lnSpc>
              <a:spcBef>
                <a:spcPts val="0"/>
              </a:spcBef>
              <a:spcAft>
                <a:spcPts val="0"/>
              </a:spcAft>
              <a:buSzPts val="2200"/>
              <a:buChar char="•"/>
            </a:pPr>
            <a:r>
              <a:rPr lang="sv-SE"/>
              <a:t>A</a:t>
            </a:r>
            <a:r>
              <a:rPr lang="sv-SE"/>
              <a:t>bility to exchange information with and provide functionality to other systems.</a:t>
            </a:r>
            <a:endParaRPr/>
          </a:p>
          <a:p>
            <a:pPr indent="-393700" lvl="0" marL="457200" marR="0" rtl="0" algn="l">
              <a:lnSpc>
                <a:spcPct val="100000"/>
              </a:lnSpc>
              <a:spcBef>
                <a:spcPts val="0"/>
              </a:spcBef>
              <a:spcAft>
                <a:spcPts val="0"/>
              </a:spcAft>
              <a:buSzPts val="2600"/>
              <a:buChar char="•"/>
            </a:pPr>
            <a:r>
              <a:rPr b="1" lang="sv-SE"/>
              <a:t>Usability</a:t>
            </a:r>
            <a:endParaRPr b="1"/>
          </a:p>
          <a:p>
            <a:pPr indent="-368300" lvl="1" marL="914400" marR="0" rtl="0" algn="l">
              <a:lnSpc>
                <a:spcPct val="100000"/>
              </a:lnSpc>
              <a:spcBef>
                <a:spcPts val="0"/>
              </a:spcBef>
              <a:spcAft>
                <a:spcPts val="0"/>
              </a:spcAft>
              <a:buSzPts val="2200"/>
              <a:buChar char="•"/>
            </a:pPr>
            <a:r>
              <a:rPr lang="sv-SE"/>
              <a:t>A</a:t>
            </a:r>
            <a:r>
              <a:rPr lang="sv-SE"/>
              <a:t>bility to enable users to perform tasks and provide support to users. </a:t>
            </a:r>
            <a:endParaRPr/>
          </a:p>
          <a:p>
            <a:pPr indent="-368300" lvl="1" marL="914400" marR="0" rtl="0" algn="l">
              <a:lnSpc>
                <a:spcPct val="100000"/>
              </a:lnSpc>
              <a:spcBef>
                <a:spcPts val="0"/>
              </a:spcBef>
              <a:spcAft>
                <a:spcPts val="0"/>
              </a:spcAft>
              <a:buSzPts val="2200"/>
              <a:buChar char="•"/>
            </a:pPr>
            <a:r>
              <a:rPr lang="sv-SE"/>
              <a:t>How easy it is to use the system, learn features, adapt to meet user needs, and increase confidence and satisfaction in usage.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sz="2800"/>
          </a:p>
        </p:txBody>
      </p:sp>
      <p:sp>
        <p:nvSpPr>
          <p:cNvPr id="348" name="Google Shape;34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5" name="Google Shape;355;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Quality Attributes</a:t>
            </a:r>
            <a:endParaRPr/>
          </a:p>
        </p:txBody>
      </p:sp>
      <p:sp>
        <p:nvSpPr>
          <p:cNvPr id="356" name="Google Shape;356;p49"/>
          <p:cNvSpPr txBox="1"/>
          <p:nvPr>
            <p:ph idx="1" type="body"/>
          </p:nvPr>
        </p:nvSpPr>
        <p:spPr>
          <a:xfrm>
            <a:off x="468912" y="128240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Resilience</a:t>
            </a:r>
            <a:endParaRPr/>
          </a:p>
          <a:p>
            <a:pPr indent="-393700" lvl="0" marL="457200" rtl="0" algn="l">
              <a:spcBef>
                <a:spcPts val="1000"/>
              </a:spcBef>
              <a:spcAft>
                <a:spcPts val="0"/>
              </a:spcAft>
              <a:buSzPts val="2600"/>
              <a:buChar char="●"/>
            </a:pPr>
            <a:r>
              <a:rPr lang="sv-SE"/>
              <a:t>Supportability</a:t>
            </a:r>
            <a:endParaRPr/>
          </a:p>
          <a:p>
            <a:pPr indent="-393700" lvl="0" marL="457200" rtl="0" algn="l">
              <a:spcBef>
                <a:spcPts val="1000"/>
              </a:spcBef>
              <a:spcAft>
                <a:spcPts val="0"/>
              </a:spcAft>
              <a:buSzPts val="2600"/>
              <a:buChar char="●"/>
            </a:pPr>
            <a:r>
              <a:rPr lang="sv-SE"/>
              <a:t>Portability</a:t>
            </a:r>
            <a:endParaRPr/>
          </a:p>
          <a:p>
            <a:pPr indent="-393700" lvl="0" marL="457200" rtl="0" algn="l">
              <a:spcBef>
                <a:spcPts val="1000"/>
              </a:spcBef>
              <a:spcAft>
                <a:spcPts val="0"/>
              </a:spcAft>
              <a:buSzPts val="2600"/>
              <a:buChar char="●"/>
            </a:pPr>
            <a:r>
              <a:rPr lang="sv-SE"/>
              <a:t>Development Efficiency</a:t>
            </a:r>
            <a:endParaRPr/>
          </a:p>
          <a:p>
            <a:pPr indent="-393700" lvl="0" marL="457200" rtl="0" algn="l">
              <a:spcBef>
                <a:spcPts val="1000"/>
              </a:spcBef>
              <a:spcAft>
                <a:spcPts val="0"/>
              </a:spcAft>
              <a:buSzPts val="2600"/>
              <a:buChar char="●"/>
            </a:pPr>
            <a:r>
              <a:rPr lang="sv-SE"/>
              <a:t>Time to Deliver</a:t>
            </a:r>
            <a:endParaRPr/>
          </a:p>
          <a:p>
            <a:pPr indent="-393700" lvl="0" marL="457200" rtl="0" algn="l">
              <a:spcBef>
                <a:spcPts val="1000"/>
              </a:spcBef>
              <a:spcAft>
                <a:spcPts val="0"/>
              </a:spcAft>
              <a:buSzPts val="2600"/>
              <a:buChar char="●"/>
            </a:pPr>
            <a:r>
              <a:rPr lang="sv-SE"/>
              <a:t>Tool Support</a:t>
            </a:r>
            <a:endParaRPr/>
          </a:p>
          <a:p>
            <a:pPr indent="-393700" lvl="0" marL="457200" rtl="0" algn="l">
              <a:spcBef>
                <a:spcPts val="1000"/>
              </a:spcBef>
              <a:spcAft>
                <a:spcPts val="0"/>
              </a:spcAft>
              <a:buSzPts val="2600"/>
              <a:buChar char="●"/>
            </a:pPr>
            <a:r>
              <a:rPr lang="sv-SE"/>
              <a:t>Geographic Distribution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3" name="Google Shape;363;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64" name="Google Shape;364;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These qualities </a:t>
            </a:r>
            <a:r>
              <a:rPr b="1" lang="sv-SE"/>
              <a:t>often conflict</a:t>
            </a:r>
            <a:r>
              <a:rPr lang="sv-SE"/>
              <a:t>. </a:t>
            </a:r>
            <a:endParaRPr/>
          </a:p>
          <a:p>
            <a:pPr indent="-368300" lvl="1" marL="914400" rtl="0" algn="l">
              <a:spcBef>
                <a:spcPts val="500"/>
              </a:spcBef>
              <a:spcAft>
                <a:spcPts val="0"/>
              </a:spcAft>
              <a:buSzPts val="2200"/>
              <a:buChar char="•"/>
            </a:pPr>
            <a:r>
              <a:rPr lang="sv-SE"/>
              <a:t>Fewer subsystems improves performance, but hurts modifiability.</a:t>
            </a:r>
            <a:endParaRPr/>
          </a:p>
          <a:p>
            <a:pPr indent="-368300" lvl="1" marL="914400" rtl="0" algn="l">
              <a:spcBef>
                <a:spcPts val="500"/>
              </a:spcBef>
              <a:spcAft>
                <a:spcPts val="0"/>
              </a:spcAft>
              <a:buSzPts val="2200"/>
              <a:buChar char="•"/>
            </a:pPr>
            <a:r>
              <a:rPr lang="sv-SE"/>
              <a:t>Redundant data helps availability, but lessens security.</a:t>
            </a:r>
            <a:endParaRPr/>
          </a:p>
          <a:p>
            <a:pPr indent="-368300" lvl="1" marL="914400" rtl="0" algn="l">
              <a:spcBef>
                <a:spcPts val="500"/>
              </a:spcBef>
              <a:spcAft>
                <a:spcPts val="0"/>
              </a:spcAft>
              <a:buSzPts val="2200"/>
              <a:buChar char="•"/>
            </a:pPr>
            <a:r>
              <a:rPr lang="sv-SE"/>
              <a:t>Localizing safety-critical features ensures safety, but degrades performance.</a:t>
            </a:r>
            <a:endParaRPr/>
          </a:p>
          <a:p>
            <a:pPr indent="-393700" lvl="0" marL="457200" rtl="0" algn="l">
              <a:spcBef>
                <a:spcPts val="1000"/>
              </a:spcBef>
              <a:spcAft>
                <a:spcPts val="0"/>
              </a:spcAft>
              <a:buSzPts val="2600"/>
              <a:buChar char="•"/>
            </a:pPr>
            <a:r>
              <a:rPr lang="sv-SE"/>
              <a:t>Important to decide what is important, and set a threshold on when it is “good enough”.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is Software Ready for Release?</a:t>
            </a:r>
            <a:endParaRPr/>
          </a:p>
        </p:txBody>
      </p:sp>
      <p:sp>
        <p:nvSpPr>
          <p:cNvPr id="370" name="Google Shape;370;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Software is ready for release when you can argue that it is </a:t>
            </a:r>
            <a:r>
              <a:rPr b="1" i="1" lang="sv-SE"/>
              <a:t>dependable</a:t>
            </a:r>
            <a:r>
              <a:rPr lang="sv-SE"/>
              <a:t>. </a:t>
            </a:r>
            <a:endParaRPr/>
          </a:p>
          <a:p>
            <a:pPr indent="-393700" lvl="0" marL="457200" rtl="0" algn="l">
              <a:spcBef>
                <a:spcPts val="1000"/>
              </a:spcBef>
              <a:spcAft>
                <a:spcPts val="0"/>
              </a:spcAft>
              <a:buSzPts val="2600"/>
              <a:buChar char="•"/>
            </a:pPr>
            <a:r>
              <a:rPr lang="sv-SE"/>
              <a:t>Correct, reliable, safe, and robust.</a:t>
            </a:r>
            <a:endParaRPr/>
          </a:p>
          <a:p>
            <a:pPr indent="-393700" lvl="0" marL="457200" rtl="0" algn="l">
              <a:spcBef>
                <a:spcPts val="1000"/>
              </a:spcBef>
              <a:spcAft>
                <a:spcPts val="0"/>
              </a:spcAft>
              <a:buSzPts val="2600"/>
              <a:buChar char="•"/>
            </a:pPr>
            <a:r>
              <a:rPr lang="sv-SE"/>
              <a:t>Shown through </a:t>
            </a:r>
            <a:r>
              <a:rPr b="1" lang="sv-SE"/>
              <a:t>Verification and Validation</a:t>
            </a:r>
            <a:r>
              <a:rPr lang="sv-SE"/>
              <a:t>.</a:t>
            </a:r>
            <a:endParaRPr/>
          </a:p>
          <a:p>
            <a:pPr indent="0" lvl="0" marL="0" rtl="0" algn="l">
              <a:spcBef>
                <a:spcPts val="1000"/>
              </a:spcBef>
              <a:spcAft>
                <a:spcPts val="0"/>
              </a:spcAft>
              <a:buNone/>
            </a:pPr>
            <a:r>
              <a:t/>
            </a:r>
            <a:endParaRPr/>
          </a:p>
        </p:txBody>
      </p:sp>
      <p:sp>
        <p:nvSpPr>
          <p:cNvPr id="371" name="Google Shape;371;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77" name="Google Shape;377;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Activities that must be performed to consider the software “done.”</a:t>
            </a:r>
            <a:endParaRPr sz="1100"/>
          </a:p>
          <a:p>
            <a:pPr indent="-393700" lvl="0" marL="457200" marR="0" rtl="0" algn="l">
              <a:lnSpc>
                <a:spcPct val="100000"/>
              </a:lnSpc>
              <a:spcBef>
                <a:spcPts val="600"/>
              </a:spcBef>
              <a:spcAft>
                <a:spcPts val="0"/>
              </a:spcAft>
              <a:buSzPts val="2600"/>
              <a:buChar char="•"/>
            </a:pPr>
            <a:r>
              <a:rPr b="1" lang="sv-SE"/>
              <a:t>Verification:</a:t>
            </a:r>
            <a:r>
              <a:rPr lang="sv-SE"/>
              <a:t> The process of proving that the software conforms to its specified functional and non-functional requirements.</a:t>
            </a:r>
            <a:endParaRPr/>
          </a:p>
          <a:p>
            <a:pPr indent="-393700" lvl="0" marL="457200" marR="0" rtl="0" algn="l">
              <a:lnSpc>
                <a:spcPct val="100000"/>
              </a:lnSpc>
              <a:spcBef>
                <a:spcPts val="0"/>
              </a:spcBef>
              <a:spcAft>
                <a:spcPts val="0"/>
              </a:spcAft>
              <a:buSzPts val="2600"/>
              <a:buChar char="•"/>
            </a:pPr>
            <a:r>
              <a:rPr b="1" lang="sv-SE"/>
              <a:t>Validation:</a:t>
            </a:r>
            <a:r>
              <a:rPr lang="sv-SE"/>
              <a:t> The process of proving that the software meets the customer’s true requirements, needs, and expectations.</a:t>
            </a:r>
            <a:endParaRPr/>
          </a:p>
        </p:txBody>
      </p:sp>
      <p:sp>
        <p:nvSpPr>
          <p:cNvPr id="378" name="Google Shape;378;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Profits</a:t>
            </a:r>
            <a:endParaRPr/>
          </a:p>
        </p:txBody>
      </p:sp>
      <p:sp>
        <p:nvSpPr>
          <p:cNvPr id="102" name="Google Shape;102;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“Bugs cost the U.S. economy $60 billion annually… and testing would relieve one-third of the cost.”</a:t>
            </a:r>
            <a:endParaRPr/>
          </a:p>
          <a:p>
            <a:pPr indent="0" lvl="0" marL="0" rtl="0" algn="r">
              <a:spcBef>
                <a:spcPts val="1000"/>
              </a:spcBef>
              <a:spcAft>
                <a:spcPts val="0"/>
              </a:spcAft>
              <a:buNone/>
            </a:pPr>
            <a:r>
              <a:rPr b="1" lang="sv-SE"/>
              <a:t>- NIST</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sv-SE"/>
              <a:t>“Finding and ﬁxing a software problem after delivery is often 100 times more expensive than ﬁnding and ﬁxing it before.”</a:t>
            </a:r>
            <a:endParaRPr/>
          </a:p>
          <a:p>
            <a:pPr indent="0" lvl="0" marL="0" rtl="0" algn="r">
              <a:spcBef>
                <a:spcPts val="1000"/>
              </a:spcBef>
              <a:spcAft>
                <a:spcPts val="0"/>
              </a:spcAft>
              <a:buClr>
                <a:schemeClr val="dk1"/>
              </a:buClr>
              <a:buSzPts val="1100"/>
              <a:buFont typeface="Arial"/>
              <a:buNone/>
            </a:pPr>
            <a:r>
              <a:rPr b="1" lang="sv-SE"/>
              <a:t>- Barry Boehm </a:t>
            </a:r>
            <a:r>
              <a:rPr b="1" lang="sv-SE" sz="1800"/>
              <a:t>(</a:t>
            </a:r>
            <a:r>
              <a:rPr b="1" lang="sv-SE" sz="1800">
                <a:solidFill>
                  <a:srgbClr val="222222"/>
                </a:solidFill>
                <a:highlight>
                  <a:srgbClr val="FFFFFF"/>
                </a:highlight>
              </a:rPr>
              <a:t>TRW Emeritus Professor, USC)</a:t>
            </a:r>
            <a:endParaRPr b="1" sz="18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3" name="Google Shape;103;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84" name="Google Shape;384;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Barry Boehm, inventor of the term “software engineering”, describes them as:</a:t>
            </a:r>
            <a:endParaRPr/>
          </a:p>
          <a:p>
            <a:pPr indent="0" lvl="0" marL="0" marR="0" rtl="0" algn="l">
              <a:lnSpc>
                <a:spcPct val="100000"/>
              </a:lnSpc>
              <a:spcBef>
                <a:spcPts val="600"/>
              </a:spcBef>
              <a:spcAft>
                <a:spcPts val="0"/>
              </a:spcAft>
              <a:buNone/>
            </a:pPr>
            <a:r>
              <a:t/>
            </a:r>
            <a:endParaRPr/>
          </a:p>
          <a:p>
            <a:pPr indent="-393700" lvl="0" marL="457200" rtl="0" algn="l">
              <a:spcBef>
                <a:spcPts val="1000"/>
              </a:spcBef>
              <a:spcAft>
                <a:spcPts val="0"/>
              </a:spcAft>
              <a:buSzPts val="2600"/>
              <a:buChar char="•"/>
            </a:pPr>
            <a:r>
              <a:rPr b="1" lang="sv-SE"/>
              <a:t>Verification:</a:t>
            </a:r>
            <a:r>
              <a:rPr lang="sv-SE"/>
              <a:t> </a:t>
            </a:r>
            <a:endParaRPr/>
          </a:p>
          <a:p>
            <a:pPr indent="-368300" lvl="1" marL="914400" rtl="0" algn="l">
              <a:spcBef>
                <a:spcPts val="500"/>
              </a:spcBef>
              <a:spcAft>
                <a:spcPts val="0"/>
              </a:spcAft>
              <a:buSzPts val="2200"/>
              <a:buChar char="•"/>
            </a:pPr>
            <a:r>
              <a:rPr lang="sv-SE"/>
              <a:t>“Are we building the product right?”</a:t>
            </a:r>
            <a:endParaRPr/>
          </a:p>
          <a:p>
            <a:pPr indent="-393700" lvl="0" marL="457200" marR="0" rtl="0" algn="l">
              <a:lnSpc>
                <a:spcPct val="100000"/>
              </a:lnSpc>
              <a:spcBef>
                <a:spcPts val="0"/>
              </a:spcBef>
              <a:spcAft>
                <a:spcPts val="0"/>
              </a:spcAft>
              <a:buSzPts val="2600"/>
              <a:buChar char="•"/>
            </a:pPr>
            <a:r>
              <a:rPr b="1" lang="sv-SE"/>
              <a:t>Validation:</a:t>
            </a:r>
            <a:r>
              <a:rPr lang="sv-SE"/>
              <a:t> </a:t>
            </a:r>
            <a:endParaRPr/>
          </a:p>
          <a:p>
            <a:pPr indent="-368300" lvl="1" marL="914400" marR="0" rtl="0" algn="l">
              <a:lnSpc>
                <a:spcPct val="100000"/>
              </a:lnSpc>
              <a:spcBef>
                <a:spcPts val="0"/>
              </a:spcBef>
              <a:spcAft>
                <a:spcPts val="0"/>
              </a:spcAft>
              <a:buSzPts val="2200"/>
              <a:buChar char="•"/>
            </a:pPr>
            <a:r>
              <a:rPr lang="sv-SE"/>
              <a:t>“Are we building the right product?”</a:t>
            </a:r>
            <a:endParaRPr/>
          </a:p>
        </p:txBody>
      </p:sp>
      <p:sp>
        <p:nvSpPr>
          <p:cNvPr id="385" name="Google Shape;385;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91" name="Google Shape;391;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the implementation consistent with its specification?</a:t>
            </a:r>
            <a:endParaRPr/>
          </a:p>
          <a:p>
            <a:pPr indent="-368300" lvl="1" marL="914400" rtl="0" algn="l">
              <a:spcBef>
                <a:spcPts val="500"/>
              </a:spcBef>
              <a:spcAft>
                <a:spcPts val="0"/>
              </a:spcAft>
              <a:buSzPts val="2200"/>
              <a:buChar char="•"/>
            </a:pPr>
            <a:r>
              <a:rPr lang="sv-SE"/>
              <a:t>Does the software work under conditions we set?</a:t>
            </a:r>
            <a:endParaRPr/>
          </a:p>
          <a:p>
            <a:pPr indent="-368300" lvl="1" marL="914400" rtl="0" algn="l">
              <a:spcBef>
                <a:spcPts val="500"/>
              </a:spcBef>
              <a:spcAft>
                <a:spcPts val="0"/>
              </a:spcAft>
              <a:buSzPts val="2200"/>
              <a:buChar char="•"/>
            </a:pPr>
            <a:r>
              <a:rPr lang="sv-SE"/>
              <a:t>(usually based on requirements)</a:t>
            </a:r>
            <a:endParaRPr/>
          </a:p>
          <a:p>
            <a:pPr indent="-393700" lvl="0" marL="457200" rtl="0" algn="l">
              <a:spcBef>
                <a:spcPts val="1000"/>
              </a:spcBef>
              <a:spcAft>
                <a:spcPts val="0"/>
              </a:spcAft>
              <a:buSzPts val="2600"/>
              <a:buChar char="•"/>
            </a:pPr>
            <a:r>
              <a:rPr b="1" lang="sv-SE"/>
              <a:t>Verification is an experiment.</a:t>
            </a:r>
            <a:endParaRPr b="1"/>
          </a:p>
          <a:p>
            <a:pPr indent="-368300" lvl="1" marL="914400" rtl="0" algn="l">
              <a:spcBef>
                <a:spcPts val="500"/>
              </a:spcBef>
              <a:spcAft>
                <a:spcPts val="0"/>
              </a:spcAft>
              <a:buSzPts val="2200"/>
              <a:buChar char="•"/>
            </a:pPr>
            <a:r>
              <a:rPr lang="sv-SE"/>
              <a:t>Perform trials, evaluate results, gather evidence.</a:t>
            </a:r>
            <a:endParaRPr/>
          </a:p>
        </p:txBody>
      </p:sp>
      <p:sp>
        <p:nvSpPr>
          <p:cNvPr id="392" name="Google Shape;392;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98" name="Google Shape;398;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a implementation consistent with a specification?</a:t>
            </a:r>
            <a:endParaRPr/>
          </a:p>
          <a:p>
            <a:pPr indent="-393700" lvl="0" marL="457200" rtl="0" algn="l">
              <a:spcBef>
                <a:spcPts val="1000"/>
              </a:spcBef>
              <a:spcAft>
                <a:spcPts val="0"/>
              </a:spcAft>
              <a:buSzPts val="2600"/>
              <a:buChar char="•"/>
            </a:pPr>
            <a:r>
              <a:rPr lang="sv-SE"/>
              <a:t>“Specification” and “implementation” are roles.</a:t>
            </a:r>
            <a:endParaRPr/>
          </a:p>
          <a:p>
            <a:pPr indent="-368300" lvl="1" marL="914400" rtl="0" algn="l">
              <a:spcBef>
                <a:spcPts val="500"/>
              </a:spcBef>
              <a:spcAft>
                <a:spcPts val="0"/>
              </a:spcAft>
              <a:buSzPts val="2200"/>
              <a:buChar char="•"/>
            </a:pPr>
            <a:r>
              <a:rPr lang="sv-SE"/>
              <a:t>Usually source code and requirement specification.</a:t>
            </a:r>
            <a:endParaRPr/>
          </a:p>
          <a:p>
            <a:pPr indent="-368300" lvl="1" marL="914400" rtl="0" algn="l">
              <a:spcBef>
                <a:spcPts val="500"/>
              </a:spcBef>
              <a:spcAft>
                <a:spcPts val="0"/>
              </a:spcAft>
              <a:buSzPts val="2200"/>
              <a:buChar char="•"/>
            </a:pPr>
            <a:r>
              <a:rPr lang="sv-SE"/>
              <a:t>But also…</a:t>
            </a:r>
            <a:endParaRPr/>
          </a:p>
          <a:p>
            <a:pPr indent="-342900" lvl="2" marL="1371600" rtl="0" algn="l">
              <a:spcBef>
                <a:spcPts val="500"/>
              </a:spcBef>
              <a:spcAft>
                <a:spcPts val="0"/>
              </a:spcAft>
              <a:buSzPts val="1800"/>
              <a:buChar char="•"/>
            </a:pPr>
            <a:r>
              <a:rPr lang="sv-SE"/>
              <a:t>Detailed design and high-level architecture.</a:t>
            </a:r>
            <a:endParaRPr/>
          </a:p>
          <a:p>
            <a:pPr indent="-342900" lvl="2" marL="1371600" rtl="0" algn="l">
              <a:spcBef>
                <a:spcPts val="500"/>
              </a:spcBef>
              <a:spcAft>
                <a:spcPts val="0"/>
              </a:spcAft>
              <a:buSzPts val="1800"/>
              <a:buChar char="•"/>
            </a:pPr>
            <a:r>
              <a:rPr lang="sv-SE"/>
              <a:t>Design and requirements.</a:t>
            </a:r>
            <a:endParaRPr/>
          </a:p>
          <a:p>
            <a:pPr indent="-342900" lvl="2" marL="1371600" rtl="0" algn="l">
              <a:spcBef>
                <a:spcPts val="500"/>
              </a:spcBef>
              <a:spcAft>
                <a:spcPts val="0"/>
              </a:spcAft>
              <a:buSzPts val="1800"/>
              <a:buChar char="•"/>
            </a:pPr>
            <a:r>
              <a:rPr lang="sv-SE"/>
              <a:t>Test cases and requirements.</a:t>
            </a:r>
            <a:endParaRPr/>
          </a:p>
          <a:p>
            <a:pPr indent="-342900" lvl="2" marL="1371600" rtl="0" algn="l">
              <a:spcBef>
                <a:spcPts val="500"/>
              </a:spcBef>
              <a:spcAft>
                <a:spcPts val="0"/>
              </a:spcAft>
              <a:buSzPts val="1800"/>
              <a:buChar char="•"/>
            </a:pPr>
            <a:r>
              <a:rPr lang="sv-SE"/>
              <a:t>Source code and user manuals.</a:t>
            </a:r>
            <a:endParaRPr/>
          </a:p>
        </p:txBody>
      </p:sp>
      <p:sp>
        <p:nvSpPr>
          <p:cNvPr id="399" name="Google Shape;399;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405" name="Google Shape;405;p56"/>
          <p:cNvSpPr txBox="1"/>
          <p:nvPr>
            <p:ph idx="1" type="body"/>
          </p:nvPr>
        </p:nvSpPr>
        <p:spPr>
          <a:xfrm>
            <a:off x="468897" y="1282400"/>
            <a:ext cx="5929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 investigation into system quality.</a:t>
            </a:r>
            <a:endParaRPr/>
          </a:p>
          <a:p>
            <a:pPr indent="-393700" lvl="0" marL="457200" rtl="0" algn="l">
              <a:spcBef>
                <a:spcPts val="1000"/>
              </a:spcBef>
              <a:spcAft>
                <a:spcPts val="0"/>
              </a:spcAft>
              <a:buSzPts val="2600"/>
              <a:buChar char="•"/>
            </a:pPr>
            <a:r>
              <a:rPr lang="sv-SE"/>
              <a:t>Based on sequences of </a:t>
            </a:r>
            <a:r>
              <a:rPr b="1" lang="sv-SE"/>
              <a:t>stimuli</a:t>
            </a:r>
            <a:r>
              <a:rPr lang="sv-SE"/>
              <a:t> and </a:t>
            </a:r>
            <a:r>
              <a:rPr b="1" lang="sv-SE"/>
              <a:t>observations</a:t>
            </a:r>
            <a:r>
              <a:rPr lang="sv-SE"/>
              <a:t>.</a:t>
            </a:r>
            <a:endParaRPr/>
          </a:p>
          <a:p>
            <a:pPr indent="-368300" lvl="1" marL="914400" rtl="0" algn="l">
              <a:spcBef>
                <a:spcPts val="500"/>
              </a:spcBef>
              <a:spcAft>
                <a:spcPts val="0"/>
              </a:spcAft>
              <a:buSzPts val="2200"/>
              <a:buChar char="•"/>
            </a:pPr>
            <a:r>
              <a:rPr b="1" lang="sv-SE"/>
              <a:t>Stimuli </a:t>
            </a:r>
            <a:r>
              <a:rPr lang="sv-SE"/>
              <a:t>that the system must react to.</a:t>
            </a:r>
            <a:endParaRPr/>
          </a:p>
          <a:p>
            <a:pPr indent="-368300" lvl="1" marL="914400" rtl="0" algn="l">
              <a:spcBef>
                <a:spcPts val="500"/>
              </a:spcBef>
              <a:spcAft>
                <a:spcPts val="0"/>
              </a:spcAft>
              <a:buSzPts val="2200"/>
              <a:buChar char="•"/>
            </a:pPr>
            <a:r>
              <a:rPr b="1" lang="sv-SE"/>
              <a:t>Observations</a:t>
            </a:r>
            <a:r>
              <a:rPr lang="sv-SE"/>
              <a:t> of system reactions.</a:t>
            </a:r>
            <a:endParaRPr/>
          </a:p>
          <a:p>
            <a:pPr indent="-368300" lvl="1" marL="914400" rtl="0" algn="l">
              <a:spcBef>
                <a:spcPts val="500"/>
              </a:spcBef>
              <a:spcAft>
                <a:spcPts val="0"/>
              </a:spcAft>
              <a:buSzPts val="2200"/>
              <a:buChar char="•"/>
            </a:pPr>
            <a:r>
              <a:rPr b="1" lang="sv-SE"/>
              <a:t>Verdicts </a:t>
            </a:r>
            <a:r>
              <a:rPr lang="sv-SE"/>
              <a:t>on correctness. </a:t>
            </a:r>
            <a:endParaRPr/>
          </a:p>
        </p:txBody>
      </p:sp>
      <p:sp>
        <p:nvSpPr>
          <p:cNvPr id="406" name="Google Shape;406;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7" name="Google Shape;407;p56"/>
          <p:cNvSpPr/>
          <p:nvPr/>
        </p:nvSpPr>
        <p:spPr>
          <a:xfrm>
            <a:off x="7182013" y="1558744"/>
            <a:ext cx="1014000" cy="629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SUT</a:t>
            </a:r>
            <a:endParaRPr b="1"/>
          </a:p>
        </p:txBody>
      </p:sp>
      <p:sp>
        <p:nvSpPr>
          <p:cNvPr id="408" name="Google Shape;408;p56"/>
          <p:cNvSpPr/>
          <p:nvPr/>
        </p:nvSpPr>
        <p:spPr>
          <a:xfrm>
            <a:off x="7128024" y="726700"/>
            <a:ext cx="11220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Input</a:t>
            </a:r>
            <a:endParaRPr b="1"/>
          </a:p>
        </p:txBody>
      </p:sp>
      <p:cxnSp>
        <p:nvCxnSpPr>
          <p:cNvPr id="409" name="Google Shape;409;p56"/>
          <p:cNvCxnSpPr>
            <a:stCxn id="408" idx="2"/>
            <a:endCxn id="407" idx="0"/>
          </p:cNvCxnSpPr>
          <p:nvPr/>
        </p:nvCxnSpPr>
        <p:spPr>
          <a:xfrm>
            <a:off x="7689024" y="1299100"/>
            <a:ext cx="0" cy="259500"/>
          </a:xfrm>
          <a:prstGeom prst="straightConnector1">
            <a:avLst/>
          </a:prstGeom>
          <a:noFill/>
          <a:ln cap="flat" cmpd="sng" w="19050">
            <a:solidFill>
              <a:schemeClr val="dk2"/>
            </a:solidFill>
            <a:prstDash val="solid"/>
            <a:round/>
            <a:headEnd len="med" w="med" type="none"/>
            <a:tailEnd len="med" w="med" type="triangle"/>
          </a:ln>
        </p:spPr>
      </p:cxnSp>
      <p:sp>
        <p:nvSpPr>
          <p:cNvPr id="410" name="Google Shape;410;p56"/>
          <p:cNvSpPr/>
          <p:nvPr/>
        </p:nvSpPr>
        <p:spPr>
          <a:xfrm>
            <a:off x="7241863" y="2489363"/>
            <a:ext cx="894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Output</a:t>
            </a:r>
            <a:endParaRPr b="1"/>
          </a:p>
        </p:txBody>
      </p:sp>
      <p:sp>
        <p:nvSpPr>
          <p:cNvPr id="411" name="Google Shape;411;p56"/>
          <p:cNvSpPr/>
          <p:nvPr/>
        </p:nvSpPr>
        <p:spPr>
          <a:xfrm>
            <a:off x="6679374" y="3316713"/>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Oracle (Expected Output)</a:t>
            </a:r>
            <a:endParaRPr b="1"/>
          </a:p>
        </p:txBody>
      </p:sp>
      <p:cxnSp>
        <p:nvCxnSpPr>
          <p:cNvPr id="412" name="Google Shape;412;p56"/>
          <p:cNvCxnSpPr>
            <a:stCxn id="407" idx="2"/>
            <a:endCxn id="410" idx="0"/>
          </p:cNvCxnSpPr>
          <p:nvPr/>
        </p:nvCxnSpPr>
        <p:spPr>
          <a:xfrm>
            <a:off x="7689013" y="2188144"/>
            <a:ext cx="0" cy="301200"/>
          </a:xfrm>
          <a:prstGeom prst="straightConnector1">
            <a:avLst/>
          </a:prstGeom>
          <a:noFill/>
          <a:ln cap="flat" cmpd="sng" w="19050">
            <a:solidFill>
              <a:schemeClr val="dk2"/>
            </a:solidFill>
            <a:prstDash val="solid"/>
            <a:round/>
            <a:headEnd len="med" w="med" type="none"/>
            <a:tailEnd len="med" w="med" type="triangle"/>
          </a:ln>
        </p:spPr>
      </p:cxnSp>
      <p:cxnSp>
        <p:nvCxnSpPr>
          <p:cNvPr id="413" name="Google Shape;413;p56"/>
          <p:cNvCxnSpPr>
            <a:stCxn id="411" idx="0"/>
            <a:endCxn id="410" idx="2"/>
          </p:cNvCxnSpPr>
          <p:nvPr/>
        </p:nvCxnSpPr>
        <p:spPr>
          <a:xfrm rot="10800000">
            <a:off x="7689024" y="3061713"/>
            <a:ext cx="0" cy="255000"/>
          </a:xfrm>
          <a:prstGeom prst="straightConnector1">
            <a:avLst/>
          </a:prstGeom>
          <a:noFill/>
          <a:ln cap="flat" cmpd="sng" w="19050">
            <a:solidFill>
              <a:schemeClr val="dk2"/>
            </a:solidFill>
            <a:prstDash val="solid"/>
            <a:round/>
            <a:headEnd len="med" w="med" type="triangle"/>
            <a:tailEnd len="med" w="med" type="none"/>
          </a:ln>
        </p:spPr>
      </p:cxnSp>
      <p:sp>
        <p:nvSpPr>
          <p:cNvPr id="414" name="Google Shape;414;p56"/>
          <p:cNvSpPr/>
          <p:nvPr/>
        </p:nvSpPr>
        <p:spPr>
          <a:xfrm>
            <a:off x="6679374" y="4190288"/>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Verdict (Pass/Fail)</a:t>
            </a:r>
            <a:endParaRPr b="1"/>
          </a:p>
        </p:txBody>
      </p:sp>
      <p:cxnSp>
        <p:nvCxnSpPr>
          <p:cNvPr id="415" name="Google Shape;415;p56"/>
          <p:cNvCxnSpPr>
            <a:stCxn id="411" idx="2"/>
            <a:endCxn id="414" idx="0"/>
          </p:cNvCxnSpPr>
          <p:nvPr/>
        </p:nvCxnSpPr>
        <p:spPr>
          <a:xfrm>
            <a:off x="7689024" y="3889113"/>
            <a:ext cx="0" cy="30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Validation</a:t>
            </a:r>
            <a:endParaRPr/>
          </a:p>
        </p:txBody>
      </p:sp>
      <p:sp>
        <p:nvSpPr>
          <p:cNvPr id="421" name="Google Shape;421;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Does the product work in the real world?</a:t>
            </a:r>
            <a:endParaRPr/>
          </a:p>
          <a:p>
            <a:pPr indent="-368300" lvl="1" marL="914400" rtl="0" algn="l">
              <a:spcBef>
                <a:spcPts val="500"/>
              </a:spcBef>
              <a:spcAft>
                <a:spcPts val="0"/>
              </a:spcAft>
              <a:buSzPts val="2200"/>
              <a:buChar char="•"/>
            </a:pPr>
            <a:r>
              <a:rPr lang="sv-SE"/>
              <a:t>Does the software fulfill the users’ </a:t>
            </a:r>
            <a:r>
              <a:rPr b="1" lang="sv-SE"/>
              <a:t>actual needs</a:t>
            </a:r>
            <a:r>
              <a:rPr lang="sv-SE"/>
              <a:t>?</a:t>
            </a:r>
            <a:endParaRPr/>
          </a:p>
          <a:p>
            <a:pPr indent="-393700" lvl="0" marL="457200" rtl="0" algn="l">
              <a:spcBef>
                <a:spcPts val="1000"/>
              </a:spcBef>
              <a:spcAft>
                <a:spcPts val="0"/>
              </a:spcAft>
              <a:buSzPts val="2600"/>
              <a:buChar char="•"/>
            </a:pPr>
            <a:r>
              <a:rPr lang="sv-SE"/>
              <a:t>Not the same as conforming to a specification.</a:t>
            </a:r>
            <a:endParaRPr/>
          </a:p>
          <a:p>
            <a:pPr indent="-368300" lvl="1" marL="914400" rtl="0" algn="l">
              <a:spcBef>
                <a:spcPts val="500"/>
              </a:spcBef>
              <a:spcAft>
                <a:spcPts val="0"/>
              </a:spcAft>
              <a:buSzPts val="2200"/>
              <a:buChar char="•"/>
            </a:pPr>
            <a:r>
              <a:rPr lang="sv-SE"/>
              <a:t>If we specify </a:t>
            </a:r>
            <a:r>
              <a:rPr b="1" lang="sv-SE"/>
              <a:t>two buttons</a:t>
            </a:r>
            <a:r>
              <a:rPr lang="sv-SE"/>
              <a:t> and implement all behaviors related to those buttons, we can achieve verification.</a:t>
            </a:r>
            <a:endParaRPr/>
          </a:p>
          <a:p>
            <a:pPr indent="-368300" lvl="1" marL="914400" rtl="0" algn="l">
              <a:spcBef>
                <a:spcPts val="500"/>
              </a:spcBef>
              <a:spcAft>
                <a:spcPts val="0"/>
              </a:spcAft>
              <a:buSzPts val="2200"/>
              <a:buChar char="•"/>
            </a:pPr>
            <a:r>
              <a:rPr lang="sv-SE"/>
              <a:t>If the user expected </a:t>
            </a:r>
            <a:r>
              <a:rPr b="1" lang="sv-SE"/>
              <a:t>a third button</a:t>
            </a:r>
            <a:r>
              <a:rPr lang="sv-SE"/>
              <a:t>, we have not achieved validation.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22" name="Google Shape;422;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28" name="Google Shape;428;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Verification</a:t>
            </a:r>
            <a:endParaRPr/>
          </a:p>
          <a:p>
            <a:pPr indent="-368300" lvl="1" marL="914400" rtl="0" algn="l">
              <a:spcBef>
                <a:spcPts val="500"/>
              </a:spcBef>
              <a:spcAft>
                <a:spcPts val="0"/>
              </a:spcAft>
              <a:buSzPts val="2200"/>
              <a:buChar char="•"/>
            </a:pPr>
            <a:r>
              <a:rPr lang="sv-SE"/>
              <a:t>Does the software work as intended?</a:t>
            </a:r>
            <a:endParaRPr/>
          </a:p>
          <a:p>
            <a:pPr indent="-368300" lvl="1" marL="914400" rtl="0" algn="l">
              <a:spcBef>
                <a:spcPts val="500"/>
              </a:spcBef>
              <a:spcAft>
                <a:spcPts val="0"/>
              </a:spcAft>
              <a:buSzPts val="2200"/>
              <a:buChar char="•"/>
            </a:pPr>
            <a:r>
              <a:rPr lang="sv-SE"/>
              <a:t>Shows that software is dependable.</a:t>
            </a:r>
            <a:endParaRPr/>
          </a:p>
          <a:p>
            <a:pPr indent="-393700" lvl="0" marL="457200" rtl="0" algn="l">
              <a:spcBef>
                <a:spcPts val="1000"/>
              </a:spcBef>
              <a:spcAft>
                <a:spcPts val="0"/>
              </a:spcAft>
              <a:buSzPts val="2600"/>
              <a:buChar char="•"/>
            </a:pPr>
            <a:r>
              <a:rPr lang="sv-SE"/>
              <a:t>Validation</a:t>
            </a:r>
            <a:endParaRPr/>
          </a:p>
          <a:p>
            <a:pPr indent="-368300" lvl="1" marL="914400" rtl="0" algn="l">
              <a:spcBef>
                <a:spcPts val="500"/>
              </a:spcBef>
              <a:spcAft>
                <a:spcPts val="0"/>
              </a:spcAft>
              <a:buSzPts val="2200"/>
              <a:buChar char="•"/>
            </a:pPr>
            <a:r>
              <a:rPr lang="sv-SE"/>
              <a:t>Does the software meet the needs of your users?</a:t>
            </a:r>
            <a:endParaRPr/>
          </a:p>
          <a:p>
            <a:pPr indent="-368300" lvl="1" marL="914400" rtl="0" algn="l">
              <a:spcBef>
                <a:spcPts val="500"/>
              </a:spcBef>
              <a:spcAft>
                <a:spcPts val="0"/>
              </a:spcAft>
              <a:buSzPts val="2200"/>
              <a:buChar char="•"/>
            </a:pPr>
            <a:r>
              <a:rPr lang="sv-SE"/>
              <a:t>Shows that software is useful.</a:t>
            </a:r>
            <a:endParaRPr/>
          </a:p>
          <a:p>
            <a:pPr indent="-368300" lvl="1" marL="914400" rtl="0" algn="l">
              <a:spcBef>
                <a:spcPts val="500"/>
              </a:spcBef>
              <a:spcAft>
                <a:spcPts val="0"/>
              </a:spcAft>
              <a:buSzPts val="2200"/>
              <a:buChar char="•"/>
            </a:pPr>
            <a:r>
              <a:rPr b="1" lang="sv-SE"/>
              <a:t>This is much harder.</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29" name="Google Shape;429;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35" name="Google Shape;435;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Both are important.</a:t>
            </a:r>
            <a:endParaRPr/>
          </a:p>
          <a:p>
            <a:pPr indent="-368300" lvl="1" marL="914400" rtl="0" algn="l">
              <a:spcBef>
                <a:spcPts val="500"/>
              </a:spcBef>
              <a:spcAft>
                <a:spcPts val="0"/>
              </a:spcAft>
              <a:buSzPts val="2200"/>
              <a:buChar char="•"/>
            </a:pPr>
            <a:r>
              <a:rPr lang="sv-SE"/>
              <a:t>A well-verified system might not meet the user’s needs.</a:t>
            </a:r>
            <a:endParaRPr/>
          </a:p>
          <a:p>
            <a:pPr indent="-368300" lvl="1" marL="914400" rtl="0" algn="l">
              <a:spcBef>
                <a:spcPts val="500"/>
              </a:spcBef>
              <a:spcAft>
                <a:spcPts val="0"/>
              </a:spcAft>
              <a:buSzPts val="2200"/>
              <a:buChar char="•"/>
            </a:pPr>
            <a:r>
              <a:rPr lang="sv-SE"/>
              <a:t>A system can’t meet the user’s needs unless it is well-constructed.</a:t>
            </a:r>
            <a:endParaRPr/>
          </a:p>
          <a:p>
            <a:pPr indent="-393700" lvl="0" marL="457200" rtl="0" algn="l">
              <a:spcBef>
                <a:spcPts val="1000"/>
              </a:spcBef>
              <a:spcAft>
                <a:spcPts val="0"/>
              </a:spcAft>
              <a:buSzPts val="2600"/>
              <a:buChar char="•"/>
            </a:pPr>
            <a:r>
              <a:rPr lang="sv-SE"/>
              <a:t>This class largely focuses on verification.</a:t>
            </a:r>
            <a:endParaRPr/>
          </a:p>
          <a:p>
            <a:pPr indent="-368300" lvl="1" marL="914400" rtl="0" algn="l">
              <a:spcBef>
                <a:spcPts val="500"/>
              </a:spcBef>
              <a:spcAft>
                <a:spcPts val="0"/>
              </a:spcAft>
              <a:buSzPts val="2200"/>
              <a:buChar char="•"/>
            </a:pPr>
            <a:r>
              <a:rPr b="1" lang="sv-SE"/>
              <a:t>Testing is the primary activity of verification</a:t>
            </a:r>
            <a:r>
              <a:rPr lang="sv-SE"/>
              <a:t>.</a:t>
            </a:r>
            <a:endParaRPr/>
          </a:p>
        </p:txBody>
      </p:sp>
      <p:sp>
        <p:nvSpPr>
          <p:cNvPr id="436" name="Google Shape;436;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Required Level of V&amp;V</a:t>
            </a:r>
            <a:endParaRPr/>
          </a:p>
        </p:txBody>
      </p:sp>
      <p:sp>
        <p:nvSpPr>
          <p:cNvPr id="442" name="Google Shape;442;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Depends on:</a:t>
            </a:r>
            <a:endParaRPr/>
          </a:p>
          <a:p>
            <a:pPr indent="-368300" lvl="1" marL="914400" rtl="0" algn="l">
              <a:spcBef>
                <a:spcPts val="500"/>
              </a:spcBef>
              <a:spcAft>
                <a:spcPts val="0"/>
              </a:spcAft>
              <a:buSzPts val="2200"/>
              <a:buChar char="•"/>
            </a:pPr>
            <a:r>
              <a:rPr b="1" lang="sv-SE"/>
              <a:t>Software Purpose:</a:t>
            </a:r>
            <a:r>
              <a:rPr lang="sv-SE"/>
              <a:t> The more critical, the more important that it is reliable.</a:t>
            </a:r>
            <a:endParaRPr/>
          </a:p>
          <a:p>
            <a:pPr indent="-368300" lvl="1" marL="914400" rtl="0" algn="l">
              <a:spcBef>
                <a:spcPts val="500"/>
              </a:spcBef>
              <a:spcAft>
                <a:spcPts val="0"/>
              </a:spcAft>
              <a:buSzPts val="2200"/>
              <a:buChar char="•"/>
            </a:pPr>
            <a:r>
              <a:rPr b="1" lang="sv-SE"/>
              <a:t>User Expectations:</a:t>
            </a:r>
            <a:r>
              <a:rPr lang="sv-SE"/>
              <a:t> Users may tolerate bugs because benefits outweigh cost of failure recovery.</a:t>
            </a:r>
            <a:endParaRPr/>
          </a:p>
          <a:p>
            <a:pPr indent="-368300" lvl="1" marL="914400" rtl="0" algn="l">
              <a:spcBef>
                <a:spcPts val="500"/>
              </a:spcBef>
              <a:spcAft>
                <a:spcPts val="0"/>
              </a:spcAft>
              <a:buSzPts val="2200"/>
              <a:buChar char="•"/>
            </a:pPr>
            <a:r>
              <a:rPr b="1" lang="sv-SE"/>
              <a:t>Marketing Environment: </a:t>
            </a:r>
            <a:r>
              <a:rPr lang="sv-SE"/>
              <a:t>Competing products - features and cost - and speed to market.</a:t>
            </a:r>
            <a:endParaRPr/>
          </a:p>
        </p:txBody>
      </p:sp>
      <p:sp>
        <p:nvSpPr>
          <p:cNvPr id="443" name="Google Shape;443;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Questions</a:t>
            </a:r>
            <a:endParaRPr/>
          </a:p>
        </p:txBody>
      </p:sp>
      <p:sp>
        <p:nvSpPr>
          <p:cNvPr id="449" name="Google Shape;449;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When do verification and validation start and end? </a:t>
            </a:r>
            <a:endParaRPr/>
          </a:p>
          <a:p>
            <a:pPr indent="-393700" lvl="0" marL="457200" rtl="0" algn="l">
              <a:spcBef>
                <a:spcPts val="1000"/>
              </a:spcBef>
              <a:spcAft>
                <a:spcPts val="0"/>
              </a:spcAft>
              <a:buSzPts val="2600"/>
              <a:buAutoNum type="arabicPeriod"/>
            </a:pPr>
            <a:r>
              <a:rPr lang="sv-SE"/>
              <a:t>How do we obtain acceptable quality at an acceptable cost?</a:t>
            </a:r>
            <a:endParaRPr/>
          </a:p>
          <a:p>
            <a:pPr indent="-393700" lvl="0" marL="457200" rtl="0" algn="l">
              <a:spcBef>
                <a:spcPts val="1000"/>
              </a:spcBef>
              <a:spcAft>
                <a:spcPts val="0"/>
              </a:spcAft>
              <a:buSzPts val="2600"/>
              <a:buAutoNum type="arabicPeriod"/>
            </a:pPr>
            <a:r>
              <a:rPr lang="sv-SE"/>
              <a:t>How can we assess readiness for release?</a:t>
            </a:r>
            <a:endParaRPr/>
          </a:p>
          <a:p>
            <a:pPr indent="-393700" lvl="0" marL="457200" rtl="0" algn="l">
              <a:spcBef>
                <a:spcPts val="1000"/>
              </a:spcBef>
              <a:spcAft>
                <a:spcPts val="0"/>
              </a:spcAft>
              <a:buSzPts val="2600"/>
              <a:buAutoNum type="arabicPeriod"/>
            </a:pPr>
            <a:r>
              <a:rPr lang="sv-SE"/>
              <a:t>How can we control quality of successive releases?</a:t>
            </a:r>
            <a:endParaRPr/>
          </a:p>
          <a:p>
            <a:pPr indent="-393700" lvl="0" marL="457200" rtl="0" algn="l">
              <a:spcBef>
                <a:spcPts val="1000"/>
              </a:spcBef>
              <a:spcAft>
                <a:spcPts val="0"/>
              </a:spcAft>
              <a:buSzPts val="2600"/>
              <a:buAutoNum type="arabicPeriod"/>
            </a:pPr>
            <a:r>
              <a:rPr lang="sv-SE"/>
              <a:t>How can the development process be improved to make verification more effective?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50" name="Google Shape;450;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Does V&amp;V Start?</a:t>
            </a:r>
            <a:endParaRPr/>
          </a:p>
        </p:txBody>
      </p:sp>
      <p:sp>
        <p:nvSpPr>
          <p:cNvPr id="456" name="Google Shape;456;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can start </a:t>
            </a:r>
            <a:r>
              <a:rPr b="1" lang="sv-SE"/>
              <a:t>as soon as the project starts</a:t>
            </a:r>
            <a:r>
              <a:rPr lang="sv-SE"/>
              <a:t>.</a:t>
            </a:r>
            <a:endParaRPr/>
          </a:p>
          <a:p>
            <a:pPr indent="-368300" lvl="1" marL="914400" rtl="0" algn="l">
              <a:spcBef>
                <a:spcPts val="500"/>
              </a:spcBef>
              <a:spcAft>
                <a:spcPts val="0"/>
              </a:spcAft>
              <a:buSzPts val="2200"/>
              <a:buChar char="•"/>
            </a:pPr>
            <a:r>
              <a:rPr lang="sv-SE"/>
              <a:t>Feasibility studies must consider quality assessment.</a:t>
            </a:r>
            <a:endParaRPr/>
          </a:p>
          <a:p>
            <a:pPr indent="-368300" lvl="1" marL="914400" rtl="0" algn="l">
              <a:spcBef>
                <a:spcPts val="500"/>
              </a:spcBef>
              <a:spcAft>
                <a:spcPts val="0"/>
              </a:spcAft>
              <a:buSzPts val="2200"/>
              <a:buChar char="•"/>
            </a:pPr>
            <a:r>
              <a:rPr lang="sv-SE"/>
              <a:t>Requirements can be used to derive test cases.</a:t>
            </a:r>
            <a:endParaRPr/>
          </a:p>
          <a:p>
            <a:pPr indent="-368300" lvl="1" marL="914400" rtl="0" algn="l">
              <a:spcBef>
                <a:spcPts val="500"/>
              </a:spcBef>
              <a:spcAft>
                <a:spcPts val="0"/>
              </a:spcAft>
              <a:buSzPts val="2200"/>
              <a:buChar char="•"/>
            </a:pPr>
            <a:r>
              <a:rPr lang="sv-SE"/>
              <a:t>Design can be verified against requirements.</a:t>
            </a:r>
            <a:endParaRPr/>
          </a:p>
          <a:p>
            <a:pPr indent="-368300" lvl="1" marL="914400" rtl="0" algn="l">
              <a:spcBef>
                <a:spcPts val="500"/>
              </a:spcBef>
              <a:spcAft>
                <a:spcPts val="0"/>
              </a:spcAft>
              <a:buSzPts val="2200"/>
              <a:buChar char="•"/>
            </a:pPr>
            <a:r>
              <a:rPr lang="sv-SE"/>
              <a:t>Code can be verified against design and requirements.</a:t>
            </a:r>
            <a:endParaRPr/>
          </a:p>
          <a:p>
            <a:pPr indent="-368300" lvl="1" marL="914400" rtl="0" algn="l">
              <a:spcBef>
                <a:spcPts val="500"/>
              </a:spcBef>
              <a:spcAft>
                <a:spcPts val="0"/>
              </a:spcAft>
              <a:buSzPts val="2200"/>
              <a:buChar char="•"/>
            </a:pPr>
            <a:r>
              <a:rPr lang="sv-SE"/>
              <a:t>Feedback can be sought from stakeholders at any time.</a:t>
            </a:r>
            <a:endParaRPr/>
          </a:p>
          <a:p>
            <a:pPr indent="0" lvl="0" marL="0" rtl="0" algn="l">
              <a:spcBef>
                <a:spcPts val="1000"/>
              </a:spcBef>
              <a:spcAft>
                <a:spcPts val="0"/>
              </a:spcAft>
              <a:buNone/>
            </a:pPr>
            <a:r>
              <a:t/>
            </a:r>
            <a:endParaRPr/>
          </a:p>
        </p:txBody>
      </p:sp>
      <p:sp>
        <p:nvSpPr>
          <p:cNvPr id="457" name="Google Shape;457;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Be Exploited</a:t>
            </a:r>
            <a:endParaRPr/>
          </a:p>
        </p:txBody>
      </p:sp>
      <p:pic>
        <p:nvPicPr>
          <p:cNvPr descr="target.png" id="109" name="Google Shape;109;p18"/>
          <p:cNvPicPr preferRelativeResize="0"/>
          <p:nvPr/>
        </p:nvPicPr>
        <p:blipFill>
          <a:blip r:embed="rId3">
            <a:alphaModFix/>
          </a:blip>
          <a:stretch>
            <a:fillRect/>
          </a:stretch>
        </p:blipFill>
        <p:spPr>
          <a:xfrm>
            <a:off x="457200" y="1805200"/>
            <a:ext cx="2734787" cy="2211066"/>
          </a:xfrm>
          <a:prstGeom prst="rect">
            <a:avLst/>
          </a:prstGeom>
          <a:noFill/>
          <a:ln>
            <a:noFill/>
          </a:ln>
        </p:spPr>
      </p:pic>
      <p:pic>
        <p:nvPicPr>
          <p:cNvPr descr="Screenshot.png" id="110" name="Google Shape;110;p18"/>
          <p:cNvPicPr preferRelativeResize="0"/>
          <p:nvPr/>
        </p:nvPicPr>
        <p:blipFill>
          <a:blip r:embed="rId4">
            <a:alphaModFix/>
          </a:blip>
          <a:stretch>
            <a:fillRect/>
          </a:stretch>
        </p:blipFill>
        <p:spPr>
          <a:xfrm>
            <a:off x="4103582" y="1378181"/>
            <a:ext cx="3437413" cy="1927239"/>
          </a:xfrm>
          <a:prstGeom prst="rect">
            <a:avLst/>
          </a:prstGeom>
          <a:noFill/>
          <a:ln>
            <a:noFill/>
          </a:ln>
        </p:spPr>
      </p:pic>
      <p:pic>
        <p:nvPicPr>
          <p:cNvPr descr="heartbleed.png" id="111" name="Google Shape;111;p18"/>
          <p:cNvPicPr preferRelativeResize="0"/>
          <p:nvPr/>
        </p:nvPicPr>
        <p:blipFill>
          <a:blip r:embed="rId5">
            <a:alphaModFix/>
          </a:blip>
          <a:stretch>
            <a:fillRect/>
          </a:stretch>
        </p:blipFill>
        <p:spPr>
          <a:xfrm>
            <a:off x="4017586" y="2835567"/>
            <a:ext cx="3501911" cy="1735365"/>
          </a:xfrm>
          <a:prstGeom prst="rect">
            <a:avLst/>
          </a:prstGeom>
          <a:noFill/>
          <a:ln>
            <a:noFill/>
          </a:ln>
        </p:spPr>
      </p:pic>
      <p:sp>
        <p:nvSpPr>
          <p:cNvPr id="112" name="Google Shape;112;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a:t>
            </a:r>
            <a:endParaRPr/>
          </a:p>
        </p:txBody>
      </p:sp>
      <p:sp>
        <p:nvSpPr>
          <p:cNvPr id="463" name="Google Shape;463;p63"/>
          <p:cNvSpPr txBox="1"/>
          <p:nvPr>
            <p:ph idx="1" type="body"/>
          </p:nvPr>
        </p:nvSpPr>
        <p:spPr>
          <a:xfrm>
            <a:off x="468900" y="1282400"/>
            <a:ext cx="5614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Analysis of system artifacts to discover problems.</a:t>
            </a:r>
            <a:endParaRPr/>
          </a:p>
          <a:p>
            <a:pPr indent="-368300" lvl="1" marL="914400" rtl="0" algn="l">
              <a:spcBef>
                <a:spcPts val="500"/>
              </a:spcBef>
              <a:spcAft>
                <a:spcPts val="0"/>
              </a:spcAft>
              <a:buSzPts val="2200"/>
              <a:buChar char="•"/>
            </a:pPr>
            <a:r>
              <a:rPr b="1" lang="sv-SE"/>
              <a:t>Proofs: </a:t>
            </a:r>
            <a:r>
              <a:rPr lang="sv-SE"/>
              <a:t>Posing hypotheses and making arguments for their validity using specifications, system models, etc.</a:t>
            </a:r>
            <a:endParaRPr/>
          </a:p>
          <a:p>
            <a:pPr indent="-368300" lvl="1" marL="914400" rtl="0" algn="l">
              <a:spcBef>
                <a:spcPts val="500"/>
              </a:spcBef>
              <a:spcAft>
                <a:spcPts val="0"/>
              </a:spcAft>
              <a:buSzPts val="2200"/>
              <a:buChar char="•"/>
            </a:pPr>
            <a:r>
              <a:rPr b="1" lang="sv-SE"/>
              <a:t>Inspections:</a:t>
            </a:r>
            <a:r>
              <a:rPr lang="sv-SE"/>
              <a:t> Manual “sanity check” on artifacts (e.g., source code) by people or tools, searching for issues.</a:t>
            </a:r>
            <a:endParaRPr/>
          </a:p>
        </p:txBody>
      </p:sp>
      <p:sp>
        <p:nvSpPr>
          <p:cNvPr id="464" name="Google Shape;464;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65" name="Google Shape;465;p63"/>
          <p:cNvPicPr preferRelativeResize="0"/>
          <p:nvPr/>
        </p:nvPicPr>
        <p:blipFill>
          <a:blip r:embed="rId3">
            <a:alphaModFix/>
          </a:blip>
          <a:stretch>
            <a:fillRect/>
          </a:stretch>
        </p:blipFill>
        <p:spPr>
          <a:xfrm>
            <a:off x="6235500" y="1434803"/>
            <a:ext cx="2756101" cy="20670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Static Verification</a:t>
            </a:r>
            <a:endParaRPr/>
          </a:p>
        </p:txBody>
      </p:sp>
      <p:sp>
        <p:nvSpPr>
          <p:cNvPr id="471" name="Google Shape;471;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One error </a:t>
            </a:r>
            <a:r>
              <a:rPr lang="sv-SE"/>
              <a:t>can hide other errors. Inspections not impacted by program interactions.</a:t>
            </a:r>
            <a:endParaRPr/>
          </a:p>
          <a:p>
            <a:pPr indent="-393700" lvl="0" marL="457200" rtl="0" algn="l">
              <a:spcBef>
                <a:spcPts val="1000"/>
              </a:spcBef>
              <a:spcAft>
                <a:spcPts val="0"/>
              </a:spcAft>
              <a:buSzPts val="2600"/>
              <a:buChar char="•"/>
            </a:pPr>
            <a:r>
              <a:rPr lang="sv-SE"/>
              <a:t>Incomplete systems can be inspected without special code to run partial system.</a:t>
            </a:r>
            <a:endParaRPr/>
          </a:p>
          <a:p>
            <a:pPr indent="-393700" lvl="0" marL="457200" rtl="0" algn="l">
              <a:spcBef>
                <a:spcPts val="1000"/>
              </a:spcBef>
              <a:spcAft>
                <a:spcPts val="0"/>
              </a:spcAft>
              <a:buSzPts val="2600"/>
              <a:buChar char="•"/>
            </a:pPr>
            <a:r>
              <a:rPr lang="sv-SE"/>
              <a:t>Inspection can assess quality attributes such as maintainability, portability, code style, program inefficiencies, etc.</a:t>
            </a:r>
            <a:endParaRPr/>
          </a:p>
        </p:txBody>
      </p:sp>
      <p:sp>
        <p:nvSpPr>
          <p:cNvPr id="472" name="Google Shape;472;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Dynamic Verification</a:t>
            </a:r>
            <a:endParaRPr/>
          </a:p>
        </p:txBody>
      </p:sp>
      <p:sp>
        <p:nvSpPr>
          <p:cNvPr id="478" name="Google Shape;478;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Exercising and observing the system to argue that it meets the requirements.</a:t>
            </a:r>
            <a:endParaRPr/>
          </a:p>
          <a:p>
            <a:pPr indent="-368300" lvl="1" marL="914400" rtl="0" algn="l">
              <a:spcBef>
                <a:spcPts val="500"/>
              </a:spcBef>
              <a:spcAft>
                <a:spcPts val="0"/>
              </a:spcAft>
              <a:buSzPts val="2200"/>
              <a:buChar char="•"/>
            </a:pPr>
            <a:r>
              <a:rPr b="1" lang="sv-SE"/>
              <a:t>Testing:</a:t>
            </a:r>
            <a:r>
              <a:rPr lang="sv-SE"/>
              <a:t> Formulating sets of input to demonstrate requirement satisfaction or find faults.</a:t>
            </a:r>
            <a:endParaRPr/>
          </a:p>
          <a:p>
            <a:pPr indent="-368300" lvl="1" marL="914400" rtl="0" algn="l">
              <a:spcBef>
                <a:spcPts val="500"/>
              </a:spcBef>
              <a:spcAft>
                <a:spcPts val="0"/>
              </a:spcAft>
              <a:buSzPts val="2200"/>
              <a:buChar char="•"/>
            </a:pPr>
            <a:r>
              <a:rPr b="1" lang="sv-SE"/>
              <a:t>Fuzzing:</a:t>
            </a:r>
            <a:r>
              <a:rPr lang="sv-SE"/>
              <a:t> Generating semi-random input to locate crashes and other anomalies.</a:t>
            </a:r>
            <a:endParaRPr/>
          </a:p>
          <a:p>
            <a:pPr indent="-368300" lvl="1" marL="914400" rtl="0" algn="l">
              <a:spcBef>
                <a:spcPts val="500"/>
              </a:spcBef>
              <a:spcAft>
                <a:spcPts val="0"/>
              </a:spcAft>
              <a:buSzPts val="2200"/>
              <a:buChar char="•"/>
            </a:pPr>
            <a:r>
              <a:rPr b="1" lang="sv-SE"/>
              <a:t>Taint Analysis:</a:t>
            </a:r>
            <a:r>
              <a:rPr lang="sv-SE"/>
              <a:t> Monitoring how faults spread by corrupting system variables.</a:t>
            </a:r>
            <a:endParaRPr/>
          </a:p>
        </p:txBody>
      </p:sp>
      <p:sp>
        <p:nvSpPr>
          <p:cNvPr id="479" name="Google Shape;479;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a:t>
            </a:r>
            <a:r>
              <a:rPr lang="sv-SE"/>
              <a:t>Dynamic Verification</a:t>
            </a:r>
            <a:endParaRPr/>
          </a:p>
        </p:txBody>
      </p:sp>
      <p:sp>
        <p:nvSpPr>
          <p:cNvPr id="485" name="Google Shape;485;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Discovers problems from runtime interaction, timing problems, or performance issues.</a:t>
            </a:r>
            <a:endParaRPr/>
          </a:p>
          <a:p>
            <a:pPr indent="-393700" lvl="0" marL="457200" rtl="0" algn="l">
              <a:spcBef>
                <a:spcPts val="1000"/>
              </a:spcBef>
              <a:spcAft>
                <a:spcPts val="0"/>
              </a:spcAft>
              <a:buSzPts val="2600"/>
              <a:buChar char="•"/>
            </a:pPr>
            <a:r>
              <a:rPr lang="sv-SE"/>
              <a:t>Often cheaper than static verification.</a:t>
            </a:r>
            <a:endParaRPr/>
          </a:p>
          <a:p>
            <a:pPr indent="-368300" lvl="1" marL="914400" rtl="0" algn="l">
              <a:spcBef>
                <a:spcPts val="500"/>
              </a:spcBef>
              <a:spcAft>
                <a:spcPts val="0"/>
              </a:spcAft>
              <a:buSzPts val="2200"/>
              <a:buChar char="•"/>
            </a:pPr>
            <a:r>
              <a:rPr lang="sv-SE"/>
              <a:t>Easier to automate. </a:t>
            </a:r>
            <a:endParaRPr/>
          </a:p>
          <a:p>
            <a:pPr indent="-368300" lvl="1" marL="914400" rtl="0" algn="l">
              <a:spcBef>
                <a:spcPts val="500"/>
              </a:spcBef>
              <a:spcAft>
                <a:spcPts val="0"/>
              </a:spcAft>
              <a:buSzPts val="2200"/>
              <a:buChar char="•"/>
            </a:pPr>
            <a:r>
              <a:rPr lang="sv-SE"/>
              <a:t>However, cannot prove that properties are met - cannot try all possible executions.</a:t>
            </a:r>
            <a:endParaRPr/>
          </a:p>
        </p:txBody>
      </p:sp>
      <p:sp>
        <p:nvSpPr>
          <p:cNvPr id="486" name="Google Shape;486;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Trade-Off Game</a:t>
            </a:r>
            <a:endParaRPr/>
          </a:p>
        </p:txBody>
      </p:sp>
      <p:sp>
        <p:nvSpPr>
          <p:cNvPr id="492" name="Google Shape;492;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rgbClr val="000000"/>
              </a:buClr>
              <a:buSzPts val="1100"/>
              <a:buNone/>
            </a:pPr>
            <a:r>
              <a:rPr lang="sv-SE"/>
              <a:t>Software engineering is the process of designing, constructing and maintaining the best software possible given the available resources.</a:t>
            </a:r>
            <a:endParaRPr/>
          </a:p>
          <a:p>
            <a:pPr indent="0" lvl="0" marL="0" rtl="0" algn="l">
              <a:spcBef>
                <a:spcPts val="1000"/>
              </a:spcBef>
              <a:spcAft>
                <a:spcPts val="0"/>
              </a:spcAft>
              <a:buClr>
                <a:srgbClr val="000000"/>
              </a:buClr>
              <a:buSzPts val="1100"/>
              <a:buNone/>
            </a:pPr>
            <a:r>
              <a:rPr lang="sv-SE"/>
              <a:t>Always trading off between what we want, what we need, and what we've got. </a:t>
            </a:r>
            <a:endParaRPr/>
          </a:p>
          <a:p>
            <a:pPr indent="0" lvl="0" marL="0" rtl="0" algn="l">
              <a:spcBef>
                <a:spcPts val="1000"/>
              </a:spcBef>
              <a:spcAft>
                <a:spcPts val="0"/>
              </a:spcAft>
              <a:buClr>
                <a:srgbClr val="000000"/>
              </a:buClr>
              <a:buSzPts val="1100"/>
              <a:buNone/>
            </a:pPr>
            <a:r>
              <a:rPr lang="sv-SE"/>
              <a:t>As a NASA engineer put it,</a:t>
            </a:r>
            <a:endParaRPr/>
          </a:p>
          <a:p>
            <a:pPr indent="-393700" lvl="0" marL="457200" rtl="0" algn="l">
              <a:spcBef>
                <a:spcPts val="1000"/>
              </a:spcBef>
              <a:spcAft>
                <a:spcPts val="0"/>
              </a:spcAft>
              <a:buSzPts val="2600"/>
              <a:buChar char="•"/>
            </a:pPr>
            <a:r>
              <a:rPr lang="sv-SE"/>
              <a:t>“Better, faster, or cheaper - pick any two”</a:t>
            </a:r>
            <a:endParaRPr/>
          </a:p>
        </p:txBody>
      </p:sp>
      <p:sp>
        <p:nvSpPr>
          <p:cNvPr id="493" name="Google Shape;493;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Perfect Verification</a:t>
            </a:r>
            <a:endParaRPr/>
          </a:p>
        </p:txBody>
      </p:sp>
      <p:sp>
        <p:nvSpPr>
          <p:cNvPr id="499" name="Google Shape;499;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Verification is an instance of the </a:t>
            </a:r>
            <a:r>
              <a:rPr b="1" lang="sv-SE"/>
              <a:t>halting problem</a:t>
            </a:r>
            <a:r>
              <a:rPr lang="sv-SE"/>
              <a:t>.</a:t>
            </a:r>
            <a:endParaRPr/>
          </a:p>
          <a:p>
            <a:pPr indent="-368300" lvl="1" marL="914400" rtl="0" algn="l">
              <a:spcBef>
                <a:spcPts val="500"/>
              </a:spcBef>
              <a:spcAft>
                <a:spcPts val="0"/>
              </a:spcAft>
              <a:buSzPts val="2200"/>
              <a:buChar char="•"/>
            </a:pPr>
            <a:r>
              <a:rPr lang="sv-SE"/>
              <a:t>There is at least one program for which any technique cannot obtain an answer in finite time.</a:t>
            </a:r>
            <a:endParaRPr/>
          </a:p>
          <a:p>
            <a:pPr indent="-368300" lvl="1" marL="914400" rtl="0" algn="l">
              <a:spcBef>
                <a:spcPts val="500"/>
              </a:spcBef>
              <a:spcAft>
                <a:spcPts val="0"/>
              </a:spcAft>
              <a:buSzPts val="2200"/>
              <a:buChar char="•"/>
            </a:pPr>
            <a:r>
              <a:rPr lang="sv-SE"/>
              <a:t>Testing - cannot exhaustively try all inputs.</a:t>
            </a:r>
            <a:endParaRPr/>
          </a:p>
          <a:p>
            <a:pPr indent="-368300" lvl="1" marL="914400" rtl="0" algn="l">
              <a:spcBef>
                <a:spcPts val="500"/>
              </a:spcBef>
              <a:spcAft>
                <a:spcPts val="0"/>
              </a:spcAft>
              <a:buSzPts val="2200"/>
              <a:buChar char="•"/>
            </a:pPr>
            <a:r>
              <a:rPr lang="sv-SE"/>
              <a:t>Must accept some degree of inaccuracy.</a:t>
            </a:r>
            <a:endParaRPr/>
          </a:p>
        </p:txBody>
      </p:sp>
      <p:sp>
        <p:nvSpPr>
          <p:cNvPr id="500" name="Google Shape;500;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Trade-Offs</a:t>
            </a:r>
            <a:endParaRPr/>
          </a:p>
        </p:txBody>
      </p:sp>
      <p:sp>
        <p:nvSpPr>
          <p:cNvPr id="506" name="Google Shape;506;p69"/>
          <p:cNvSpPr txBox="1"/>
          <p:nvPr>
            <p:ph idx="1" type="body"/>
          </p:nvPr>
        </p:nvSpPr>
        <p:spPr>
          <a:xfrm>
            <a:off x="468897" y="1282400"/>
            <a:ext cx="54432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200"/>
              <a:t>We are interested in proving that a program demonstrates property X</a:t>
            </a:r>
            <a:endParaRPr sz="2200"/>
          </a:p>
          <a:p>
            <a:pPr indent="-355600" lvl="0" marL="457200" marR="0" rtl="0" algn="l">
              <a:lnSpc>
                <a:spcPct val="100000"/>
              </a:lnSpc>
              <a:spcBef>
                <a:spcPts val="600"/>
              </a:spcBef>
              <a:spcAft>
                <a:spcPts val="0"/>
              </a:spcAft>
              <a:buSzPts val="2000"/>
              <a:buChar char="•"/>
            </a:pPr>
            <a:r>
              <a:rPr b="1" lang="sv-SE" sz="2000"/>
              <a:t>Pessimistic Inaccuracy</a:t>
            </a:r>
            <a:r>
              <a:rPr lang="sv-SE" sz="2000"/>
              <a:t> - not guaranteed to program even if the it possesses X. </a:t>
            </a:r>
            <a:endParaRPr sz="2000"/>
          </a:p>
          <a:p>
            <a:pPr indent="-355600" lvl="0" marL="457200" marR="0" rtl="0" algn="l">
              <a:lnSpc>
                <a:spcPct val="100000"/>
              </a:lnSpc>
              <a:spcBef>
                <a:spcPts val="0"/>
              </a:spcBef>
              <a:spcAft>
                <a:spcPts val="0"/>
              </a:spcAft>
              <a:buSzPts val="2000"/>
              <a:buChar char="•"/>
            </a:pPr>
            <a:r>
              <a:rPr b="1" lang="sv-SE" sz="2000"/>
              <a:t>Optimistic Inaccuracy</a:t>
            </a:r>
            <a:r>
              <a:rPr lang="sv-SE" sz="2000"/>
              <a:t> - may accept program that does not possess X. </a:t>
            </a:r>
            <a:endParaRPr sz="2000"/>
          </a:p>
          <a:p>
            <a:pPr indent="-355600" lvl="0" marL="457200" marR="0" rtl="0" algn="l">
              <a:lnSpc>
                <a:spcPct val="100000"/>
              </a:lnSpc>
              <a:spcBef>
                <a:spcPts val="0"/>
              </a:spcBef>
              <a:spcAft>
                <a:spcPts val="0"/>
              </a:spcAft>
              <a:buSzPts val="2000"/>
              <a:buChar char="•"/>
            </a:pPr>
            <a:r>
              <a:rPr b="1" lang="sv-SE" sz="2000"/>
              <a:t>Property Complexity</a:t>
            </a:r>
            <a:r>
              <a:rPr lang="sv-SE" sz="2000"/>
              <a:t> - if X is too difficult to check, substitute simpler property Y.</a:t>
            </a:r>
            <a:endParaRPr sz="2000"/>
          </a:p>
        </p:txBody>
      </p:sp>
      <p:pic>
        <p:nvPicPr>
          <p:cNvPr descr="scan.jpg" id="507" name="Google Shape;507;p69"/>
          <p:cNvPicPr preferRelativeResize="0"/>
          <p:nvPr/>
        </p:nvPicPr>
        <p:blipFill>
          <a:blip r:embed="rId3">
            <a:alphaModFix/>
          </a:blip>
          <a:stretch>
            <a:fillRect/>
          </a:stretch>
        </p:blipFill>
        <p:spPr>
          <a:xfrm>
            <a:off x="5983950" y="1357201"/>
            <a:ext cx="3011774" cy="3330675"/>
          </a:xfrm>
          <a:prstGeom prst="rect">
            <a:avLst/>
          </a:prstGeom>
          <a:noFill/>
          <a:ln>
            <a:noFill/>
          </a:ln>
        </p:spPr>
      </p:pic>
      <p:sp>
        <p:nvSpPr>
          <p:cNvPr id="508" name="Google Shape;508;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We Assess Readiness?</a:t>
            </a:r>
            <a:endParaRPr/>
          </a:p>
        </p:txBody>
      </p:sp>
      <p:sp>
        <p:nvSpPr>
          <p:cNvPr id="514" name="Google Shape;514;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a:t>
            </a:r>
            <a:r>
              <a:rPr lang="sv-SE"/>
              <a:t>inding all faults is nearly impossible.</a:t>
            </a:r>
            <a:endParaRPr/>
          </a:p>
          <a:p>
            <a:pPr indent="-393700" lvl="0" marL="457200" rtl="0" algn="l">
              <a:spcBef>
                <a:spcPts val="1000"/>
              </a:spcBef>
              <a:spcAft>
                <a:spcPts val="0"/>
              </a:spcAft>
              <a:buSzPts val="2600"/>
              <a:buChar char="•"/>
            </a:pPr>
            <a:r>
              <a:rPr lang="sv-SE"/>
              <a:t>Instead, decide when to stop V&amp;V.</a:t>
            </a:r>
            <a:endParaRPr/>
          </a:p>
          <a:p>
            <a:pPr indent="-393700" lvl="0" marL="457200" rtl="0" algn="l">
              <a:spcBef>
                <a:spcPts val="1000"/>
              </a:spcBef>
              <a:spcAft>
                <a:spcPts val="0"/>
              </a:spcAft>
              <a:buSzPts val="2600"/>
              <a:buChar char="•"/>
            </a:pPr>
            <a:r>
              <a:rPr lang="sv-SE"/>
              <a:t>Need to establish criteria for acceptance. </a:t>
            </a:r>
            <a:endParaRPr/>
          </a:p>
          <a:p>
            <a:pPr indent="-368300" lvl="1" marL="914400" rtl="0" algn="l">
              <a:spcBef>
                <a:spcPts val="500"/>
              </a:spcBef>
              <a:spcAft>
                <a:spcPts val="0"/>
              </a:spcAft>
              <a:buSzPts val="2200"/>
              <a:buChar char="•"/>
            </a:pPr>
            <a:r>
              <a:rPr lang="sv-SE"/>
              <a:t>How good is “good enough”?</a:t>
            </a:r>
            <a:endParaRPr/>
          </a:p>
          <a:p>
            <a:pPr indent="-393700" lvl="0" marL="457200" rtl="0" algn="l">
              <a:spcBef>
                <a:spcPts val="1000"/>
              </a:spcBef>
              <a:spcAft>
                <a:spcPts val="0"/>
              </a:spcAft>
              <a:buSzPts val="2600"/>
              <a:buChar char="•"/>
            </a:pPr>
            <a:r>
              <a:rPr lang="sv-SE"/>
              <a:t>Measure dependability and other quality attributes and set threshold to meet.</a:t>
            </a:r>
            <a:endParaRPr/>
          </a:p>
        </p:txBody>
      </p:sp>
      <p:sp>
        <p:nvSpPr>
          <p:cNvPr id="515" name="Google Shape;515;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Readiness</a:t>
            </a:r>
            <a:endParaRPr/>
          </a:p>
        </p:txBody>
      </p:sp>
      <p:sp>
        <p:nvSpPr>
          <p:cNvPr id="521" name="Google Shape;521;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t>
            </a:r>
            <a:r>
              <a:rPr lang="sv-SE"/>
              <a:t>ut it in the hands of human users.</a:t>
            </a:r>
            <a:endParaRPr/>
          </a:p>
          <a:p>
            <a:pPr indent="-393700" lvl="0" marL="457200" rtl="0" algn="l">
              <a:spcBef>
                <a:spcPts val="1000"/>
              </a:spcBef>
              <a:spcAft>
                <a:spcPts val="0"/>
              </a:spcAft>
              <a:buSzPts val="2600"/>
              <a:buChar char="•"/>
            </a:pPr>
            <a:r>
              <a:rPr b="1" lang="sv-SE"/>
              <a:t>Alpha/Beta Testing</a:t>
            </a:r>
            <a:endParaRPr/>
          </a:p>
          <a:p>
            <a:pPr indent="-368300" lvl="1" marL="914400" rtl="0" algn="l">
              <a:spcBef>
                <a:spcPts val="500"/>
              </a:spcBef>
              <a:spcAft>
                <a:spcPts val="0"/>
              </a:spcAft>
              <a:buSzPts val="2200"/>
              <a:buChar char="•"/>
            </a:pPr>
            <a:r>
              <a:rPr lang="sv-SE"/>
              <a:t>Small group of users using the product, reporting feedback and failures. </a:t>
            </a:r>
            <a:endParaRPr/>
          </a:p>
          <a:p>
            <a:pPr indent="-368300" lvl="1" marL="914400" rtl="0" algn="l">
              <a:spcBef>
                <a:spcPts val="500"/>
              </a:spcBef>
              <a:spcAft>
                <a:spcPts val="0"/>
              </a:spcAft>
              <a:buSzPts val="2200"/>
              <a:buChar char="•"/>
            </a:pPr>
            <a:r>
              <a:rPr lang="sv-SE"/>
              <a:t>Use this to judge product readiness. </a:t>
            </a:r>
            <a:endParaRPr/>
          </a:p>
          <a:p>
            <a:pPr indent="-368300" lvl="1" marL="914400" rtl="0" algn="l">
              <a:spcBef>
                <a:spcPts val="500"/>
              </a:spcBef>
              <a:spcAft>
                <a:spcPts val="0"/>
              </a:spcAft>
              <a:buSzPts val="2200"/>
              <a:buChar char="•"/>
            </a:pPr>
            <a:r>
              <a:rPr lang="sv-SE"/>
              <a:t>Make use of dependability metrics for quantitative judgement (metric &gt; threshold).</a:t>
            </a:r>
            <a:endParaRPr/>
          </a:p>
          <a:p>
            <a:pPr indent="-368300" lvl="1" marL="914400" rtl="0" algn="l">
              <a:spcBef>
                <a:spcPts val="500"/>
              </a:spcBef>
              <a:spcAft>
                <a:spcPts val="0"/>
              </a:spcAft>
              <a:buSzPts val="2200"/>
              <a:buChar char="•"/>
            </a:pPr>
            <a:r>
              <a:rPr lang="sv-SE"/>
              <a:t>Make use of surveys as a qualitative judgement. </a:t>
            </a:r>
            <a:endParaRPr/>
          </a:p>
        </p:txBody>
      </p:sp>
      <p:sp>
        <p:nvSpPr>
          <p:cNvPr id="522" name="Google Shape;522;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Ensuring Quality of Successive Releases</a:t>
            </a:r>
            <a:endParaRPr sz="3000"/>
          </a:p>
        </p:txBody>
      </p:sp>
      <p:sp>
        <p:nvSpPr>
          <p:cNvPr id="528" name="Google Shape;528;p72"/>
          <p:cNvSpPr txBox="1"/>
          <p:nvPr>
            <p:ph idx="1" type="body"/>
          </p:nvPr>
        </p:nvSpPr>
        <p:spPr>
          <a:xfrm>
            <a:off x="468900" y="1163100"/>
            <a:ext cx="8217900" cy="3599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do not end with the release of the software.</a:t>
            </a:r>
            <a:endParaRPr/>
          </a:p>
          <a:p>
            <a:pPr indent="-368300" lvl="1" marL="914400" rtl="0" algn="l">
              <a:spcBef>
                <a:spcPts val="500"/>
              </a:spcBef>
              <a:spcAft>
                <a:spcPts val="0"/>
              </a:spcAft>
              <a:buSzPts val="2200"/>
              <a:buChar char="•"/>
            </a:pPr>
            <a:r>
              <a:rPr lang="sv-SE"/>
              <a:t>Software evolves - new features, environmental adaptations, bug fixes.</a:t>
            </a:r>
            <a:endParaRPr/>
          </a:p>
          <a:p>
            <a:pPr indent="-368300" lvl="1" marL="914400" rtl="0" algn="l">
              <a:spcBef>
                <a:spcPts val="500"/>
              </a:spcBef>
              <a:spcAft>
                <a:spcPts val="0"/>
              </a:spcAft>
              <a:buSzPts val="2200"/>
              <a:buChar char="•"/>
            </a:pPr>
            <a:r>
              <a:rPr lang="sv-SE"/>
              <a:t>Need to test code, retest old code, track changes.</a:t>
            </a:r>
            <a:endParaRPr/>
          </a:p>
          <a:p>
            <a:pPr indent="-368300" lvl="1" marL="914400" rtl="0" algn="l">
              <a:spcBef>
                <a:spcPts val="500"/>
              </a:spcBef>
              <a:spcAft>
                <a:spcPts val="0"/>
              </a:spcAft>
              <a:buSzPts val="2200"/>
              <a:buChar char="•"/>
            </a:pPr>
            <a:r>
              <a:rPr lang="sv-SE"/>
              <a:t>When code changes, rerun tests to ensure tested elements still works.</a:t>
            </a:r>
            <a:endParaRPr/>
          </a:p>
          <a:p>
            <a:pPr indent="-368300" lvl="1" marL="914400" rtl="0" algn="l">
              <a:spcBef>
                <a:spcPts val="500"/>
              </a:spcBef>
              <a:spcAft>
                <a:spcPts val="0"/>
              </a:spcAft>
              <a:buSzPts val="2200"/>
              <a:buChar char="•"/>
            </a:pPr>
            <a:r>
              <a:rPr lang="sv-SE"/>
              <a:t>Retain tests that exposed faults to ensure they do not return.</a:t>
            </a:r>
            <a:endParaRPr/>
          </a:p>
        </p:txBody>
      </p:sp>
      <p:sp>
        <p:nvSpPr>
          <p:cNvPr id="529" name="Google Shape;529;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People</a:t>
            </a:r>
            <a:endParaRPr/>
          </a:p>
        </p:txBody>
      </p:sp>
      <p:pic>
        <p:nvPicPr>
          <p:cNvPr descr="pacemaker.png" id="118" name="Google Shape;118;p19"/>
          <p:cNvPicPr preferRelativeResize="0"/>
          <p:nvPr/>
        </p:nvPicPr>
        <p:blipFill>
          <a:blip r:embed="rId3">
            <a:alphaModFix/>
          </a:blip>
          <a:stretch>
            <a:fillRect/>
          </a:stretch>
        </p:blipFill>
        <p:spPr>
          <a:xfrm>
            <a:off x="0" y="1756606"/>
            <a:ext cx="3178375" cy="2271150"/>
          </a:xfrm>
          <a:prstGeom prst="rect">
            <a:avLst/>
          </a:prstGeom>
          <a:noFill/>
          <a:ln>
            <a:noFill/>
          </a:ln>
        </p:spPr>
      </p:pic>
      <p:sp>
        <p:nvSpPr>
          <p:cNvPr id="119" name="Google Shape;119;p19"/>
          <p:cNvSpPr txBox="1"/>
          <p:nvPr>
            <p:ph idx="1" type="body"/>
          </p:nvPr>
        </p:nvSpPr>
        <p:spPr>
          <a:xfrm>
            <a:off x="2771022" y="1282400"/>
            <a:ext cx="59157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400"/>
              <a:t>In 2010, software faults were responsible for </a:t>
            </a:r>
            <a:r>
              <a:rPr b="1" lang="sv-SE" sz="2400"/>
              <a:t>26% of medical device recalls</a:t>
            </a:r>
            <a:r>
              <a:rPr lang="sv-SE" sz="2400"/>
              <a:t>. </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rPr lang="sv-SE" sz="2400"/>
              <a:t>“There is a reasonable probability that use of these products will cause serious adverse health consequences or death.”</a:t>
            </a:r>
            <a:endParaRPr sz="2400"/>
          </a:p>
          <a:p>
            <a:pPr indent="-381000" lvl="0" marL="457200" rtl="0" algn="l">
              <a:spcBef>
                <a:spcPts val="1000"/>
              </a:spcBef>
              <a:spcAft>
                <a:spcPts val="0"/>
              </a:spcAft>
              <a:buSzPts val="2400"/>
              <a:buChar char="-"/>
            </a:pPr>
            <a:r>
              <a:rPr b="1" lang="sv-SE" sz="2400"/>
              <a:t>US Food and Drug Administration</a:t>
            </a:r>
            <a:endParaRPr b="1" sz="2400"/>
          </a:p>
        </p:txBody>
      </p:sp>
      <p:sp>
        <p:nvSpPr>
          <p:cNvPr id="120" name="Google Shape;120;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Improving the Development Process</a:t>
            </a:r>
            <a:endParaRPr/>
          </a:p>
        </p:txBody>
      </p:sp>
      <p:sp>
        <p:nvSpPr>
          <p:cNvPr id="535" name="Google Shape;535;p73"/>
          <p:cNvSpPr txBox="1"/>
          <p:nvPr>
            <p:ph idx="1" type="body"/>
          </p:nvPr>
        </p:nvSpPr>
        <p:spPr>
          <a:xfrm>
            <a:off x="468900" y="1282400"/>
            <a:ext cx="8347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Try to learn from your mistakes in the next project.</a:t>
            </a:r>
            <a:endParaRPr/>
          </a:p>
          <a:p>
            <a:pPr indent="-368300" lvl="1" marL="914400" rtl="0" algn="l">
              <a:spcBef>
                <a:spcPts val="500"/>
              </a:spcBef>
              <a:spcAft>
                <a:spcPts val="0"/>
              </a:spcAft>
              <a:buSzPts val="2200"/>
              <a:buChar char="•"/>
            </a:pPr>
            <a:r>
              <a:rPr lang="sv-SE"/>
              <a:t>Collect data during development.</a:t>
            </a:r>
            <a:endParaRPr/>
          </a:p>
          <a:p>
            <a:pPr indent="-342900" lvl="2" marL="1371600" rtl="0" algn="l">
              <a:spcBef>
                <a:spcPts val="500"/>
              </a:spcBef>
              <a:spcAft>
                <a:spcPts val="0"/>
              </a:spcAft>
              <a:buSzPts val="1800"/>
              <a:buChar char="•"/>
            </a:pPr>
            <a:r>
              <a:rPr lang="sv-SE"/>
              <a:t>Fault information, bug reports, project metrics (complexity, # classes, # lines of code, test coverage, etc.).</a:t>
            </a:r>
            <a:endParaRPr/>
          </a:p>
          <a:p>
            <a:pPr indent="-368300" lvl="1" marL="914400" rtl="0" algn="l">
              <a:spcBef>
                <a:spcPts val="500"/>
              </a:spcBef>
              <a:spcAft>
                <a:spcPts val="0"/>
              </a:spcAft>
              <a:buSzPts val="2200"/>
              <a:buChar char="•"/>
            </a:pPr>
            <a:r>
              <a:rPr lang="sv-SE"/>
              <a:t>Classify faults into categories.</a:t>
            </a:r>
            <a:endParaRPr/>
          </a:p>
          <a:p>
            <a:pPr indent="-368300" lvl="1" marL="914400" rtl="0" algn="l">
              <a:spcBef>
                <a:spcPts val="500"/>
              </a:spcBef>
              <a:spcAft>
                <a:spcPts val="0"/>
              </a:spcAft>
              <a:buSzPts val="2200"/>
              <a:buChar char="•"/>
            </a:pPr>
            <a:r>
              <a:rPr lang="sv-SE"/>
              <a:t>Look for common mistakes.</a:t>
            </a:r>
            <a:endParaRPr/>
          </a:p>
          <a:p>
            <a:pPr indent="-368300" lvl="1" marL="914400" rtl="0" algn="l">
              <a:spcBef>
                <a:spcPts val="500"/>
              </a:spcBef>
              <a:spcAft>
                <a:spcPts val="0"/>
              </a:spcAft>
              <a:buSzPts val="2200"/>
              <a:buChar char="•"/>
            </a:pPr>
            <a:r>
              <a:rPr lang="sv-SE"/>
              <a:t>Learn how to avoid such mistakes.</a:t>
            </a:r>
            <a:endParaRPr/>
          </a:p>
          <a:p>
            <a:pPr indent="-368300" lvl="1" marL="914400" rtl="0" algn="l">
              <a:spcBef>
                <a:spcPts val="500"/>
              </a:spcBef>
              <a:spcAft>
                <a:spcPts val="0"/>
              </a:spcAft>
              <a:buSzPts val="2200"/>
              <a:buChar char="•"/>
            </a:pPr>
            <a:r>
              <a:rPr lang="sv-SE"/>
              <a:t>Share information within your organization.</a:t>
            </a:r>
            <a:endParaRPr/>
          </a:p>
        </p:txBody>
      </p:sp>
      <p:sp>
        <p:nvSpPr>
          <p:cNvPr id="536" name="Google Shape;536;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3" name="Google Shape;543;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44" name="Google Shape;544;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Quality attributes describe desired properties of the system under development. </a:t>
            </a:r>
            <a:endParaRPr/>
          </a:p>
          <a:p>
            <a:pPr indent="-368300" lvl="1" marL="914400" rtl="0" algn="l">
              <a:spcBef>
                <a:spcPts val="500"/>
              </a:spcBef>
              <a:spcAft>
                <a:spcPts val="0"/>
              </a:spcAft>
              <a:buSzPts val="2200"/>
              <a:buChar char="•"/>
            </a:pPr>
            <a:r>
              <a:rPr lang="sv-SE"/>
              <a:t>Dependability, scalability, performance, availability, security, maintainability, testability, ...</a:t>
            </a:r>
            <a:endParaRPr/>
          </a:p>
          <a:p>
            <a:pPr indent="-393700" lvl="0" marL="457200" rtl="0" algn="l">
              <a:spcBef>
                <a:spcPts val="1000"/>
              </a:spcBef>
              <a:spcAft>
                <a:spcPts val="0"/>
              </a:spcAft>
              <a:buSzPts val="2600"/>
              <a:buChar char="•"/>
            </a:pPr>
            <a:r>
              <a:rPr lang="sv-SE"/>
              <a:t>Developers must prioritize quality attributes and design a system that meets chosen thresholds.</a:t>
            </a:r>
            <a:endParaRPr/>
          </a:p>
          <a:p>
            <a:pPr indent="-393700" lvl="0" marL="457200" rtl="0" algn="l">
              <a:spcBef>
                <a:spcPts val="1000"/>
              </a:spcBef>
              <a:spcAft>
                <a:spcPts val="0"/>
              </a:spcAft>
              <a:buSzPts val="2600"/>
              <a:buChar char="•"/>
            </a:pPr>
            <a:r>
              <a:rPr lang="sv-SE"/>
              <a:t>Quality is often subjective. Choose a definition, and offer objective thresholds.</a:t>
            </a:r>
            <a:endParaRPr/>
          </a:p>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50" name="Google Shape;550;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Software should be dependable and useful before it is released into the world.</a:t>
            </a:r>
            <a:endParaRPr/>
          </a:p>
          <a:p>
            <a:pPr indent="-393700" lvl="0" marL="457200" rtl="0" algn="l">
              <a:spcBef>
                <a:spcPts val="1000"/>
              </a:spcBef>
              <a:spcAft>
                <a:spcPts val="0"/>
              </a:spcAft>
              <a:buSzPts val="2600"/>
              <a:buChar char="•"/>
            </a:pPr>
            <a:r>
              <a:rPr lang="sv-SE"/>
              <a:t>Verification is the process of demonstrating that an implementation meets its specification.</a:t>
            </a:r>
            <a:endParaRPr/>
          </a:p>
          <a:p>
            <a:pPr indent="-368300" lvl="1" marL="914400" rtl="0" algn="l">
              <a:spcBef>
                <a:spcPts val="500"/>
              </a:spcBef>
              <a:spcAft>
                <a:spcPts val="0"/>
              </a:spcAft>
              <a:buSzPts val="2200"/>
              <a:buChar char="•"/>
            </a:pPr>
            <a:r>
              <a:rPr lang="sv-SE"/>
              <a:t>This is the primary means of making software dependable (and demonstrating dependability).</a:t>
            </a:r>
            <a:endParaRPr/>
          </a:p>
          <a:p>
            <a:pPr indent="-368300" lvl="1" marL="914400" rtl="0" algn="l">
              <a:spcBef>
                <a:spcPts val="500"/>
              </a:spcBef>
              <a:spcAft>
                <a:spcPts val="0"/>
              </a:spcAft>
              <a:buSzPts val="2200"/>
              <a:buChar char="•"/>
            </a:pPr>
            <a:r>
              <a:rPr lang="sv-SE"/>
              <a:t>Testing is most common form of verification.</a:t>
            </a:r>
            <a:endParaRPr/>
          </a:p>
        </p:txBody>
      </p:sp>
      <p:sp>
        <p:nvSpPr>
          <p:cNvPr id="551" name="Google Shape;551;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57" name="Google Shape;557;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Measuring and assessing quality.</a:t>
            </a:r>
            <a:endParaRPr/>
          </a:p>
          <a:p>
            <a:pPr indent="-368300" lvl="1" marL="914400" rtl="0" algn="l">
              <a:spcBef>
                <a:spcPts val="0"/>
              </a:spcBef>
              <a:spcAft>
                <a:spcPts val="0"/>
              </a:spcAft>
              <a:buSzPts val="2200"/>
              <a:buChar char="•"/>
            </a:pPr>
            <a:r>
              <a:rPr lang="sv-SE"/>
              <a:t>Pezze &amp; Young - Chapter 4 </a:t>
            </a:r>
            <a:endParaRPr/>
          </a:p>
          <a:p>
            <a:pPr indent="-368300" lvl="1" marL="914400" rtl="0" algn="l">
              <a:spcBef>
                <a:spcPts val="0"/>
              </a:spcBef>
              <a:spcAft>
                <a:spcPts val="0"/>
              </a:spcAft>
              <a:buSzPts val="2200"/>
              <a:buChar char="•"/>
            </a:pPr>
            <a:r>
              <a:rPr lang="sv-SE"/>
              <a:t>Other reading on Canvas</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Due January 26, 11:59 PM.</a:t>
            </a:r>
            <a:endParaRPr/>
          </a:p>
          <a:p>
            <a:pPr indent="-368300" lvl="1" marL="914400" rtl="0" algn="l">
              <a:spcBef>
                <a:spcPts val="0"/>
              </a:spcBef>
              <a:spcAft>
                <a:spcPts val="0"/>
              </a:spcAft>
              <a:buSzPts val="2200"/>
              <a:buChar char="•"/>
            </a:pPr>
            <a:r>
              <a:rPr lang="sv-SE"/>
              <a:t>Three people, e-mail names to </a:t>
            </a:r>
            <a:r>
              <a:rPr lang="sv-SE" u="sng">
                <a:solidFill>
                  <a:schemeClr val="hlink"/>
                </a:solidFill>
                <a:hlinkClick r:id="rId3"/>
              </a:rPr>
              <a:t>ggay@chalmers.se</a:t>
            </a:r>
            <a:r>
              <a:rPr lang="sv-SE"/>
              <a:t> </a:t>
            </a:r>
            <a:endParaRPr/>
          </a:p>
          <a:p>
            <a:pPr indent="-342900" lvl="2" marL="1371600" rtl="0" algn="l">
              <a:spcBef>
                <a:spcPts val="0"/>
              </a:spcBef>
              <a:spcAft>
                <a:spcPts val="0"/>
              </a:spcAft>
              <a:buSzPts val="1800"/>
              <a:buChar char="•"/>
            </a:pPr>
            <a:r>
              <a:rPr lang="sv-SE"/>
              <a:t>Let me know if you want assigned to a team.</a:t>
            </a:r>
            <a:endParaRPr/>
          </a:p>
          <a:p>
            <a:pPr indent="0" lvl="0" marL="0" rtl="0" algn="l">
              <a:spcBef>
                <a:spcPts val="1000"/>
              </a:spcBef>
              <a:spcAft>
                <a:spcPts val="0"/>
              </a:spcAft>
              <a:buNone/>
            </a:pPr>
            <a:r>
              <a:t/>
            </a:r>
            <a:endParaRPr/>
          </a:p>
        </p:txBody>
      </p:sp>
      <p:sp>
        <p:nvSpPr>
          <p:cNvPr id="558" name="Google Shape;558;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Course</a:t>
            </a:r>
            <a:endParaRPr/>
          </a:p>
        </p:txBody>
      </p:sp>
      <p:sp>
        <p:nvSpPr>
          <p:cNvPr id="126" name="Google Shape;126;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“good” software?</a:t>
            </a:r>
            <a:endParaRPr/>
          </a:p>
          <a:p>
            <a:pPr indent="-368300" lvl="1" marL="914400" rtl="0" algn="l">
              <a:spcBef>
                <a:spcPts val="500"/>
              </a:spcBef>
              <a:spcAft>
                <a:spcPts val="0"/>
              </a:spcAft>
              <a:buSzPts val="2200"/>
              <a:buChar char="•"/>
            </a:pPr>
            <a:r>
              <a:rPr lang="sv-SE"/>
              <a:t>Determined through </a:t>
            </a:r>
            <a:r>
              <a:rPr b="1" lang="sv-SE"/>
              <a:t>quality metrics</a:t>
            </a:r>
            <a:r>
              <a:rPr lang="sv-SE"/>
              <a:t> (dependability, performance, scalability, availability, security, ...)</a:t>
            </a:r>
            <a:endParaRPr/>
          </a:p>
          <a:p>
            <a:pPr indent="-393700" lvl="0" marL="457200" rtl="0" algn="l">
              <a:spcBef>
                <a:spcPts val="1000"/>
              </a:spcBef>
              <a:spcAft>
                <a:spcPts val="0"/>
              </a:spcAft>
              <a:buSzPts val="2600"/>
              <a:buChar char="•"/>
            </a:pPr>
            <a:r>
              <a:rPr lang="sv-SE"/>
              <a:t>The key to good software? </a:t>
            </a:r>
            <a:endParaRPr/>
          </a:p>
          <a:p>
            <a:pPr indent="-368300" lvl="1" marL="914400" rtl="0" algn="l">
              <a:spcBef>
                <a:spcPts val="500"/>
              </a:spcBef>
              <a:spcAft>
                <a:spcPts val="0"/>
              </a:spcAft>
              <a:buSzPts val="2200"/>
              <a:buChar char="•"/>
            </a:pPr>
            <a:r>
              <a:rPr b="1" lang="sv-SE"/>
              <a:t>Verification and Validation</a:t>
            </a:r>
            <a:endParaRPr/>
          </a:p>
          <a:p>
            <a:pPr indent="-393700" lvl="0" marL="457200" rtl="0" algn="l">
              <a:spcBef>
                <a:spcPts val="1000"/>
              </a:spcBef>
              <a:spcAft>
                <a:spcPts val="0"/>
              </a:spcAft>
              <a:buSzPts val="2600"/>
              <a:buChar char="•"/>
            </a:pPr>
            <a:r>
              <a:rPr lang="sv-SE"/>
              <a:t>We will explore </a:t>
            </a:r>
            <a:r>
              <a:rPr b="1" lang="sv-SE"/>
              <a:t>testing </a:t>
            </a:r>
            <a:r>
              <a:rPr lang="sv-SE"/>
              <a:t>and </a:t>
            </a:r>
            <a:r>
              <a:rPr b="1" lang="sv-SE"/>
              <a:t>analysis</a:t>
            </a:r>
            <a:r>
              <a:rPr lang="sv-SE"/>
              <a:t> activities of the V&amp;V process.</a:t>
            </a:r>
            <a:endParaRPr/>
          </a:p>
          <a:p>
            <a:pPr indent="0" lvl="0" marL="0" rtl="0" algn="l">
              <a:spcBef>
                <a:spcPts val="1000"/>
              </a:spcBef>
              <a:spcAft>
                <a:spcPts val="0"/>
              </a:spcAft>
              <a:buNone/>
            </a:pPr>
            <a:r>
              <a:t/>
            </a:r>
            <a:endParaRPr/>
          </a:p>
        </p:txBody>
      </p:sp>
      <p:sp>
        <p:nvSpPr>
          <p:cNvPr id="127" name="Google Shape;127;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33" name="Google Shape;133;p21"/>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34" name="Google Shape;134;p21"/>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35" name="Google Shape;135;p21"/>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36" name="Google Shape;136;p21"/>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The Class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course PM</a:t>
            </a:r>
            <a:endParaRPr sz="1800"/>
          </a:p>
          <a:p>
            <a:pPr indent="-342900" lvl="0" marL="457200" rtl="0" algn="l">
              <a:spcBef>
                <a:spcPts val="1000"/>
              </a:spcBef>
              <a:spcAft>
                <a:spcPts val="0"/>
              </a:spcAft>
              <a:buSzPts val="1800"/>
              <a:buChar char="●"/>
            </a:pPr>
            <a:r>
              <a:rPr lang="sv-SE" sz="1800"/>
              <a:t>Clarify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Introduce</a:t>
            </a:r>
            <a:r>
              <a:rPr lang="sv-SE" sz="1800"/>
              <a:t> the idea of “quality”</a:t>
            </a:r>
            <a:endParaRPr sz="1800"/>
          </a:p>
          <a:p>
            <a:pPr indent="-342900" lvl="0" marL="457200" rtl="0" algn="l">
              <a:spcBef>
                <a:spcPts val="1000"/>
              </a:spcBef>
              <a:spcAft>
                <a:spcPts val="0"/>
              </a:spcAft>
              <a:buSzPts val="1800"/>
              <a:buChar char="●"/>
            </a:pPr>
            <a:r>
              <a:rPr lang="sv-SE" sz="1800"/>
              <a:t>Cover the basics of verification and validation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Contact Details</a:t>
            </a:r>
            <a:endParaRPr/>
          </a:p>
        </p:txBody>
      </p:sp>
      <p:sp>
        <p:nvSpPr>
          <p:cNvPr id="142" name="Google Shape;142;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Instructor: Greg Gay (Dr, Professor, $#*%)</a:t>
            </a:r>
            <a:endParaRPr/>
          </a:p>
          <a:p>
            <a:pPr indent="-368300" lvl="1" marL="914400" rtl="0" algn="l">
              <a:spcBef>
                <a:spcPts val="500"/>
              </a:spcBef>
              <a:spcAft>
                <a:spcPts val="0"/>
              </a:spcAft>
              <a:buSzPts val="2200"/>
              <a:buChar char="•"/>
            </a:pPr>
            <a:r>
              <a:rPr lang="sv-SE"/>
              <a:t>E-mail: </a:t>
            </a:r>
            <a:r>
              <a:rPr lang="sv-SE" u="sng">
                <a:solidFill>
                  <a:schemeClr val="hlink"/>
                </a:solidFill>
                <a:hlinkClick r:id="rId3"/>
              </a:rPr>
              <a:t>ggay@chalmers.se</a:t>
            </a:r>
            <a:r>
              <a:rPr lang="sv-SE"/>
              <a:t>  </a:t>
            </a:r>
            <a:endParaRPr/>
          </a:p>
          <a:p>
            <a:pPr indent="-393700" lvl="0" marL="457200" rtl="0" algn="l">
              <a:spcBef>
                <a:spcPts val="1000"/>
              </a:spcBef>
              <a:spcAft>
                <a:spcPts val="0"/>
              </a:spcAft>
              <a:buSzPts val="2600"/>
              <a:buChar char="•"/>
            </a:pPr>
            <a:r>
              <a:rPr lang="sv-SE"/>
              <a:t>Website: </a:t>
            </a:r>
            <a:endParaRPr/>
          </a:p>
          <a:p>
            <a:pPr indent="-368300" lvl="1" marL="914400" rtl="0" algn="l">
              <a:spcBef>
                <a:spcPts val="500"/>
              </a:spcBef>
              <a:spcAft>
                <a:spcPts val="0"/>
              </a:spcAft>
              <a:buSzPts val="2200"/>
              <a:buChar char="•"/>
            </a:pPr>
            <a:r>
              <a:rPr lang="sv-SE" u="sng">
                <a:solidFill>
                  <a:schemeClr val="hlink"/>
                </a:solidFill>
                <a:hlinkClick r:id="rId4"/>
              </a:rPr>
              <a:t>https://canvas.gu.se/courses/12237~42587</a:t>
            </a:r>
            <a:endParaRPr/>
          </a:p>
          <a:p>
            <a:pPr indent="-342900" lvl="2" marL="1371600" rtl="0" algn="l">
              <a:spcBef>
                <a:spcPts val="500"/>
              </a:spcBef>
              <a:spcAft>
                <a:spcPts val="0"/>
              </a:spcAft>
              <a:buSzPts val="1800"/>
              <a:buChar char="•"/>
            </a:pPr>
            <a:r>
              <a:rPr lang="sv-SE"/>
              <a:t>Pay attention to the schedule/announcements</a:t>
            </a:r>
            <a:endParaRPr/>
          </a:p>
          <a:p>
            <a:pPr indent="-368300" lvl="1" marL="914400" rtl="0" algn="l">
              <a:spcBef>
                <a:spcPts val="500"/>
              </a:spcBef>
              <a:spcAft>
                <a:spcPts val="0"/>
              </a:spcAft>
              <a:buSzPts val="2200"/>
              <a:buChar char="•"/>
            </a:pPr>
            <a:r>
              <a:rPr lang="sv-SE" u="sng">
                <a:solidFill>
                  <a:schemeClr val="hlink"/>
                </a:solidFill>
                <a:hlinkClick r:id="rId5"/>
              </a:rPr>
              <a:t>https://greg4cr.github.io/courses/spring21dit635</a:t>
            </a:r>
            <a:endParaRPr/>
          </a:p>
          <a:p>
            <a:pPr indent="-342900" lvl="2" marL="1371600" rtl="0" algn="l">
              <a:spcBef>
                <a:spcPts val="500"/>
              </a:spcBef>
              <a:spcAft>
                <a:spcPts val="0"/>
              </a:spcAft>
              <a:buSzPts val="1800"/>
              <a:buChar char="•"/>
            </a:pPr>
            <a:r>
              <a:rPr lang="sv-SE"/>
              <a:t>Backup of Canvas page/course materials.</a:t>
            </a:r>
            <a:endParaRPr/>
          </a:p>
          <a:p>
            <a:pPr indent="-342900" lvl="2" marL="1371600" rtl="0" algn="l">
              <a:spcBef>
                <a:spcPts val="500"/>
              </a:spcBef>
              <a:spcAft>
                <a:spcPts val="0"/>
              </a:spcAft>
              <a:buSzPts val="1800"/>
              <a:buChar char="•"/>
            </a:pPr>
            <a:r>
              <a:rPr lang="sv-SE"/>
              <a:t>Likely out of date, but back-up if Canvas isn’t working.</a:t>
            </a:r>
            <a:endParaRPr/>
          </a:p>
          <a:p>
            <a:pPr indent="0" lvl="0" marL="0" rtl="0" algn="l">
              <a:spcBef>
                <a:spcPts val="1000"/>
              </a:spcBef>
              <a:spcAft>
                <a:spcPts val="0"/>
              </a:spcAft>
              <a:buNone/>
            </a:pPr>
            <a:r>
              <a:t/>
            </a:r>
            <a:endParaRPr/>
          </a:p>
        </p:txBody>
      </p:sp>
      <p:sp>
        <p:nvSpPr>
          <p:cNvPr id="143" name="Google Shape;143;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